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2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3" r:id="rId1"/>
  </p:sldMasterIdLst>
  <p:notesMasterIdLst>
    <p:notesMasterId r:id="rId24"/>
  </p:notesMasterIdLst>
  <p:sldIdLst>
    <p:sldId id="256" r:id="rId2"/>
    <p:sldId id="257" r:id="rId3"/>
    <p:sldId id="258" r:id="rId4"/>
    <p:sldId id="260" r:id="rId5"/>
    <p:sldId id="277" r:id="rId6"/>
    <p:sldId id="280" r:id="rId7"/>
    <p:sldId id="285" r:id="rId8"/>
    <p:sldId id="281" r:id="rId9"/>
    <p:sldId id="286" r:id="rId10"/>
    <p:sldId id="282" r:id="rId11"/>
    <p:sldId id="264" r:id="rId12"/>
    <p:sldId id="265" r:id="rId13"/>
    <p:sldId id="266" r:id="rId14"/>
    <p:sldId id="273" r:id="rId15"/>
    <p:sldId id="287" r:id="rId16"/>
    <p:sldId id="283" r:id="rId17"/>
    <p:sldId id="289" r:id="rId18"/>
    <p:sldId id="288" r:id="rId19"/>
    <p:sldId id="272" r:id="rId20"/>
    <p:sldId id="276" r:id="rId21"/>
    <p:sldId id="261" r:id="rId22"/>
    <p:sldId id="290" r:id="rId2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par défaut" id="{6E0B315F-7E37-44C2-9FC8-D7251D27FBF2}">
          <p14:sldIdLst>
            <p14:sldId id="256"/>
            <p14:sldId id="257"/>
            <p14:sldId id="258"/>
            <p14:sldId id="260"/>
            <p14:sldId id="277"/>
            <p14:sldId id="280"/>
            <p14:sldId id="285"/>
            <p14:sldId id="281"/>
            <p14:sldId id="286"/>
            <p14:sldId id="282"/>
            <p14:sldId id="264"/>
            <p14:sldId id="265"/>
            <p14:sldId id="266"/>
            <p14:sldId id="273"/>
            <p14:sldId id="287"/>
            <p14:sldId id="283"/>
            <p14:sldId id="289"/>
            <p14:sldId id="288"/>
            <p14:sldId id="272"/>
            <p14:sldId id="276"/>
            <p14:sldId id="261"/>
            <p14:sldId id="29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7F7F"/>
    <a:srgbClr val="BFB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83" y="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fr-FR" sz="1200" dirty="0"/>
              <a:t>Population française du début XIXe siècle</a:t>
            </a:r>
          </a:p>
        </c:rich>
      </c:tx>
      <c:layout>
        <c:manualLayout>
          <c:xMode val="edge"/>
          <c:yMode val="edge"/>
          <c:x val="0.53603304366977855"/>
          <c:y val="7.539054912733428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>
        <c:manualLayout>
          <c:layoutTarget val="inner"/>
          <c:xMode val="edge"/>
          <c:yMode val="edge"/>
          <c:x val="0.57545192921532795"/>
          <c:y val="0.18208052387691112"/>
          <c:w val="0.29905213877886538"/>
          <c:h val="0.68226751936609731"/>
        </c:manualLayout>
      </c:layout>
      <c:pieChart>
        <c:varyColors val="1"/>
        <c:ser>
          <c:idx val="0"/>
          <c:order val="0"/>
          <c:tx>
            <c:strRef>
              <c:f>Feuil1!$B$1</c:f>
              <c:strCache>
                <c:ptCount val="1"/>
                <c:pt idx="0">
                  <c:v>population française du XIXe siècle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C79E-441F-AC0B-B230AE1E91C3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C79E-441F-AC0B-B230AE1E91C3}"/>
              </c:ext>
            </c:extLst>
          </c:dPt>
          <c:cat>
            <c:strRef>
              <c:f>Feuil1!$A$2:$A$3</c:f>
              <c:strCache>
                <c:ptCount val="2"/>
                <c:pt idx="0">
                  <c:v>Paysans français (75%)</c:v>
                </c:pt>
                <c:pt idx="1">
                  <c:v>Autre français (25%)</c:v>
                </c:pt>
              </c:strCache>
            </c:strRef>
          </c:cat>
          <c:val>
            <c:numRef>
              <c:f>Feuil1!$B$2:$B$3</c:f>
              <c:numCache>
                <c:formatCode>0%</c:formatCode>
                <c:ptCount val="2"/>
                <c:pt idx="0">
                  <c:v>0.75</c:v>
                </c:pt>
                <c:pt idx="1">
                  <c:v>0.25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2A4-4616-8617-7312C9146F5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53333788101544988"/>
          <c:y val="0.8933371697569179"/>
          <c:w val="0.41518011002482319"/>
          <c:h val="6.235203232137116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Feuil1!$B$1</c:f>
              <c:strCache>
                <c:ptCount val="1"/>
                <c:pt idx="0">
                  <c:v>L'après guerre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2893-4870-BBA0-BD8A926373A7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2893-4870-BBA0-BD8A926373A7}"/>
              </c:ext>
            </c:extLst>
          </c:dPt>
          <c:cat>
            <c:strRef>
              <c:f>Feuil1!$A$2:$A$3</c:f>
              <c:strCache>
                <c:ptCount val="2"/>
                <c:pt idx="0">
                  <c:v>Actifs dans les campagnes (42%)</c:v>
                </c:pt>
                <c:pt idx="1">
                  <c:v>Actifs en ville (58%)</c:v>
                </c:pt>
              </c:strCache>
            </c:strRef>
          </c:cat>
          <c:val>
            <c:numRef>
              <c:f>Feuil1!$B$2:$B$3</c:f>
              <c:numCache>
                <c:formatCode>0%</c:formatCode>
                <c:ptCount val="2"/>
                <c:pt idx="0">
                  <c:v>0.42</c:v>
                </c:pt>
                <c:pt idx="1">
                  <c:v>0.57999999999999996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591-4380-ACC9-6F62EFCA558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>
        <c:manualLayout>
          <c:xMode val="edge"/>
          <c:yMode val="edge"/>
          <c:x val="0.3456776993030265"/>
          <c:y val="4.9308443186174764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>
        <c:manualLayout>
          <c:layoutTarget val="inner"/>
          <c:xMode val="edge"/>
          <c:yMode val="edge"/>
          <c:x val="0.32089627920821007"/>
          <c:y val="0.17911432068182487"/>
          <c:w val="0.33256546779815782"/>
          <c:h val="0.66970642012445081"/>
        </c:manualLayout>
      </c:layout>
      <c:pieChart>
        <c:varyColors val="1"/>
        <c:ser>
          <c:idx val="0"/>
          <c:order val="0"/>
          <c:tx>
            <c:strRef>
              <c:f>Feuil1!$B$1</c:f>
              <c:strCache>
                <c:ptCount val="1"/>
                <c:pt idx="0">
                  <c:v>Avant la guerre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cat>
            <c:strRef>
              <c:f>Feuil1!$A$2:$A$3</c:f>
              <c:strCache>
                <c:ptCount val="2"/>
                <c:pt idx="0">
                  <c:v>Actifs dans les campagnes (56%)</c:v>
                </c:pt>
                <c:pt idx="1">
                  <c:v>Actifs en ville (44%)</c:v>
                </c:pt>
              </c:strCache>
            </c:strRef>
          </c:cat>
          <c:val>
            <c:numRef>
              <c:f>Feuil1!$B$2:$B$3</c:f>
              <c:numCache>
                <c:formatCode>0%</c:formatCode>
                <c:ptCount val="2"/>
                <c:pt idx="0">
                  <c:v>0.56000000000000005</c:v>
                </c:pt>
                <c:pt idx="1">
                  <c:v>0.44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D61-46B5-8063-83FB1F93778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3731295633966847"/>
          <c:y val="0.84961404052021583"/>
          <c:w val="0.69388547656114474"/>
          <c:h val="0.12828599388076156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>
        <c:manualLayout>
          <c:xMode val="edge"/>
          <c:yMode val="edge"/>
          <c:x val="0.13738715582526706"/>
          <c:y val="1.507457165070516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>
        <c:manualLayout>
          <c:layoutTarget val="inner"/>
          <c:xMode val="edge"/>
          <c:yMode val="edge"/>
          <c:x val="0.14046411881441648"/>
          <c:y val="0.16169934293980778"/>
          <c:w val="0.3552059727290186"/>
          <c:h val="0.80601598835572985"/>
        </c:manualLayout>
      </c:layout>
      <c:pieChart>
        <c:varyColors val="1"/>
        <c:ser>
          <c:idx val="0"/>
          <c:order val="0"/>
          <c:tx>
            <c:strRef>
              <c:f>Feuil1!$B$1</c:f>
              <c:strCache>
                <c:ptCount val="1"/>
                <c:pt idx="0">
                  <c:v>Domaines d'emploi de la population active (1931)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0-1DE7-4429-A8E9-FAEDC7E2DBFC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1DE7-4429-A8E9-FAEDC7E2DBFC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1DE7-4429-A8E9-FAEDC7E2DBFC}"/>
              </c:ext>
            </c:extLst>
          </c:dPt>
          <c:cat>
            <c:strRef>
              <c:f>Feuil1!$A$2:$A$4</c:f>
              <c:strCache>
                <c:ptCount val="3"/>
                <c:pt idx="0">
                  <c:v>Emplois dans l'agriculture (36%)</c:v>
                </c:pt>
                <c:pt idx="1">
                  <c:v>Emplois dans l'industrie (37,5%)</c:v>
                </c:pt>
                <c:pt idx="2">
                  <c:v>Emplois dans d'autres domaines (26,5%)</c:v>
                </c:pt>
              </c:strCache>
            </c:strRef>
          </c:cat>
          <c:val>
            <c:numRef>
              <c:f>Feuil1!$B$2:$B$4</c:f>
              <c:numCache>
                <c:formatCode>0%</c:formatCode>
                <c:ptCount val="3"/>
                <c:pt idx="0">
                  <c:v>0.36</c:v>
                </c:pt>
                <c:pt idx="1">
                  <c:v>0.375</c:v>
                </c:pt>
                <c:pt idx="2" formatCode="0.00%">
                  <c:v>0.26500000000000001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591-4380-ACC9-6F62EFCA558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egendEntry>
        <c:idx val="2"/>
        <c:txPr>
          <a:bodyPr rot="0" spcFirstLastPara="1" vertOverflow="ellipsis" vert="horz" wrap="square" anchor="ctr" anchorCtr="0"/>
          <a:lstStyle/>
          <a:p>
            <a:pPr algn="just"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</c:legendEntry>
      <c:layout>
        <c:manualLayout>
          <c:xMode val="edge"/>
          <c:yMode val="edge"/>
          <c:x val="0.46554958069265734"/>
          <c:y val="0.72377288298459963"/>
          <c:w val="0.49583253312848091"/>
          <c:h val="0.1870033754647340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0"/>
        <a:lstStyle/>
        <a:p>
          <a:pPr algn="just"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>
        <c:manualLayout>
          <c:layoutTarget val="inner"/>
          <c:xMode val="edge"/>
          <c:yMode val="edge"/>
          <c:x val="7.0166573666480658E-2"/>
          <c:y val="0.20097911330360813"/>
          <c:w val="0.89308801950937233"/>
          <c:h val="0.50197917654871449"/>
        </c:manualLayout>
      </c:layout>
      <c:lineChart>
        <c:grouping val="standar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Secteur de l'agriculture Allemande</c:v>
                </c:pt>
              </c:strCache>
            </c:strRef>
          </c:tx>
          <c:spPr>
            <a:ln w="28575" cap="flat">
              <a:solidFill>
                <a:schemeClr val="accent1"/>
              </a:solidFill>
              <a:round/>
              <a:headEnd type="none"/>
              <a:tailEnd type="none"/>
            </a:ln>
            <a:effectLst/>
          </c:spPr>
          <c:marker>
            <c:symbol val="none"/>
          </c:marker>
          <c:cat>
            <c:strRef>
              <c:f>Feuil1!$A$2:$A$3</c:f>
              <c:strCache>
                <c:ptCount val="2"/>
                <c:pt idx="0">
                  <c:v>16 millions  </c:v>
                </c:pt>
                <c:pt idx="1">
                  <c:v>14 millions</c:v>
                </c:pt>
              </c:strCache>
            </c:strRef>
          </c:cat>
          <c:val>
            <c:numRef>
              <c:f>Feuil1!$B$2:$B$3</c:f>
              <c:numCache>
                <c:formatCode>General</c:formatCode>
                <c:ptCount val="2"/>
                <c:pt idx="0">
                  <c:v>16</c:v>
                </c:pt>
                <c:pt idx="1">
                  <c:v>14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CEA-4F4D-8464-1C6FB0CDCDE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282781839"/>
        <c:axId val="1361875039"/>
      </c:lineChart>
      <c:catAx>
        <c:axId val="128278183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361875039"/>
        <c:crosses val="autoZero"/>
        <c:auto val="1"/>
        <c:lblAlgn val="ctr"/>
        <c:lblOffset val="100"/>
        <c:noMultiLvlLbl val="0"/>
      </c:catAx>
      <c:valAx>
        <c:axId val="136187503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28278183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6398040796081589"/>
          <c:y val="0.86714891060304211"/>
          <c:w val="0.63791844917023166"/>
          <c:h val="0.1027306074692470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cap="flat">
      <a:solidFill>
        <a:schemeClr val="bg1"/>
      </a:solidFill>
      <a:round/>
    </a:ln>
    <a:effectLst/>
  </c:spPr>
  <c:txPr>
    <a:bodyPr/>
    <a:lstStyle/>
    <a:p>
      <a:pPr>
        <a:defRPr>
          <a:ln>
            <a:noFill/>
          </a:ln>
        </a:defRPr>
      </a:pPr>
      <a:endParaRPr lang="fr-FR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>
        <c:manualLayout>
          <c:layoutTarget val="inner"/>
          <c:xMode val="edge"/>
          <c:yMode val="edge"/>
          <c:x val="6.0749420464777659E-2"/>
          <c:y val="0.302439765682122"/>
          <c:w val="0.73171231105235934"/>
          <c:h val="0.36671602369137185"/>
        </c:manualLayout>
      </c:layout>
      <c:lineChart>
        <c:grouping val="standard"/>
        <c:varyColors val="0"/>
        <c:ser>
          <c:idx val="0"/>
          <c:order val="0"/>
          <c:tx>
            <c:strRef>
              <c:f>Feuil1!$B$1</c:f>
              <c:strCache>
                <c:ptCount val="1"/>
                <c:pt idx="0">
                  <c:v> Actifs dans les industries et les commerces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Feuil1!$A$2:$A$3</c:f>
              <c:strCache>
                <c:ptCount val="2"/>
                <c:pt idx="0">
                  <c:v>10 millions</c:v>
                </c:pt>
                <c:pt idx="1">
                  <c:v>36 millions</c:v>
                </c:pt>
              </c:strCache>
            </c:strRef>
          </c:cat>
          <c:val>
            <c:numRef>
              <c:f>Feuil1!$B$2:$B$3</c:f>
              <c:numCache>
                <c:formatCode>General</c:formatCode>
                <c:ptCount val="2"/>
                <c:pt idx="0">
                  <c:v>10</c:v>
                </c:pt>
                <c:pt idx="1">
                  <c:v>36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20B-432F-BB73-D5EA4B1F58E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669194719"/>
        <c:axId val="1361875455"/>
      </c:lineChart>
      <c:catAx>
        <c:axId val="16691947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361875455"/>
        <c:crosses val="autoZero"/>
        <c:auto val="1"/>
        <c:lblAlgn val="ctr"/>
        <c:lblOffset val="100"/>
        <c:noMultiLvlLbl val="0"/>
      </c:catAx>
      <c:valAx>
        <c:axId val="1361875455"/>
        <c:scaling>
          <c:orientation val="minMax"/>
          <c:max val="4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1669194719"/>
        <c:crosses val="autoZero"/>
        <c:crossBetween val="between"/>
        <c:majorUnit val="10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8469655823131595"/>
          <c:y val="0.82116304811208762"/>
          <c:w val="0.42683559399965515"/>
          <c:h val="0.1313479422617305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AFF542-AC1F-455F-A4BB-167A0E8DE763}" type="datetimeFigureOut">
              <a:rPr lang="fr-FR" smtClean="0"/>
              <a:t>05/05/2020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AD30E6-527C-43E8-9790-7FEEA4124B0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685841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AD30E6-527C-43E8-9790-7FEEA4124B0E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475628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AD30E6-527C-43E8-9790-7FEEA4124B0E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083565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AD30E6-527C-43E8-9790-7FEEA4124B0E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159439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D8C4025-1B97-4DB0-8F09-5BA38C04A6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0DE6BA4-4582-4796-B1CE-D8B71ACA4F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6B5FDDE-4AFB-4F9A-853F-DB052ADBDF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5/5/2020</a:t>
            </a:fld>
            <a:endParaRPr lang="en-US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CF31D5C-ECE0-40C9-A6D3-3532618CDF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28AB7C9-5CD6-434D-AB5A-F99DB4AFE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640202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D1838B7-9301-409B-8C17-8A6FA007D8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C667A3F-D986-449E-A029-D44D2800D9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E82450B-70B1-4CA2-9795-DCF79EC30A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5/5/2020</a:t>
            </a:fld>
            <a:endParaRPr lang="en-US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DC02833-93DC-4F75-AA06-8A8A395E1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12223F7-733B-4004-A9F6-3B1E34941D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065391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256CF71F-9D82-42F6-8610-B0E2998045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9F0344B5-4ECB-4FC9-8344-D821A4C5AD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1FE0B1E-F5F9-468D-BD82-505C97E2DE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5/5/2020</a:t>
            </a:fld>
            <a:endParaRPr lang="en-US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40CB1DC-7102-4468-9A1E-724D95B012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5DFE13D-1538-4A7F-AEA1-D22556BC8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0526447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8E3F66B-2190-401D-9007-5916EF015C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0EDBC65-F583-45B1-93A0-EB2ADB417D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11BF560-58FA-489C-802D-05001450C7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5/5/2020</a:t>
            </a:fld>
            <a:endParaRPr lang="en-US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58C7660-8E94-40E7-9246-04C6C57B8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6F3893F-F273-4F64-B828-F3F7E4617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958926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0BBB637-541C-414A-ABB0-68F170BFD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A920EC9-AF3D-4F3B-8E4C-7585EA02D1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81240CC-4DE1-4662-BC33-B5A6C44DF6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5/5/2020</a:t>
            </a:fld>
            <a:endParaRPr lang="en-US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61BD46F-2FEA-40C0-A28A-C12DE3C0B9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7CED869-060B-442E-B187-73C4F6020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105590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F50551D-EBC2-48B8-92A4-7B3AACC9AE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9781DA0-5D3F-4F8A-9645-CB19A5BC6D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FA0EA4D-86AF-4EF6-B41F-2A3A9161F3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CF6690C6-CF2C-4FC6-929F-B479AD78D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5/5/2020</a:t>
            </a:fld>
            <a:endParaRPr lang="en-US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89DAE25-FF02-471A-9D9F-656764B3C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B929FEA-C550-42F4-B3B3-00A3A9FDAA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5542210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53409FC-F30B-4CCE-8E7E-0EC4E55A4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A2934AC-C81A-4FB6-979F-FBDA1A738B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E6F4DC5-A3E1-4D83-ABDF-3860BB0431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2516B6A-3F9A-41DC-9973-4868041746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E31DBD4E-3F2F-4334-8EF4-3814EACDC4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6DE53ECB-4D63-4E09-80EC-0AB273417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5/5/2020</a:t>
            </a:fld>
            <a:endParaRPr lang="en-US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556DA705-44BA-463E-90EF-F9E738B825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D86E2834-3DAD-4262-81EF-B42A13098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9218851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6925A88-0087-4C24-832C-CAE7A3AA8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7D8F0EBD-8429-4192-AFBE-DFC0E3B341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5/5/2020</a:t>
            </a:fld>
            <a:endParaRPr lang="en-US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87539F1-AF21-4068-98F3-C86B8A58A2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9D70806A-2253-4E3B-A1F6-664BFCD74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3412950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2D1E707A-6CE2-479E-B268-A1C74C825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5/5/2020</a:t>
            </a:fld>
            <a:endParaRPr lang="en-US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068ADE90-A3A1-463D-819C-9475E9641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088052B-85CE-4F82-810E-91BFE24C17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6473570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0C68813-C3B9-4AF3-B195-6F0AE5283D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3896FF3-EBE3-482C-82AC-538E110D83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A4518F37-9F06-4BB1-8C88-69901799D9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CB76D139-7C93-4798-93E7-E004DC6B4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5/5/2020</a:t>
            </a:fld>
            <a:endParaRPr lang="en-US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49AF4DC-9BCF-494A-9CD5-C0F2EFBA8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BC5414B-9192-42B2-A3F5-098F46C62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8684580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3E0B54F-ED0E-4FC8-8E22-0B75BC4E64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E203A57D-4F6E-42D3-9679-A0E4424352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DC1EFD42-73EA-45C0-89AD-5270D3D2CE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5241DC4-5924-4EFF-9855-AC4CF37F1B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5/5/2020</a:t>
            </a:fld>
            <a:endParaRPr lang="en-US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FE5F826-82B7-41BE-99EA-E124D9D05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7F4D332-63C6-4C3A-A872-11F0484E1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326002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9733F15B-A709-40C3-B971-F7B71A5F7E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DD68105-9281-4038-AC62-8449817E3B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F264BE6-676D-42A2-AF79-996D07014F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3ED0CC-082F-4160-86E5-0D6041F12778}" type="datetime1">
              <a:rPr lang="en-US" smtClean="0"/>
              <a:t>5/5/2020</a:t>
            </a:fld>
            <a:endParaRPr lang="en-US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E310EFA-684A-4342-9E28-413FBCF7F4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2E02250-1274-4407-9A49-990CC00E52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01104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35" r:id="rId2"/>
    <p:sldLayoutId id="2147483736" r:id="rId3"/>
    <p:sldLayoutId id="2147483737" r:id="rId4"/>
    <p:sldLayoutId id="2147483738" r:id="rId5"/>
    <p:sldLayoutId id="2147483739" r:id="rId6"/>
    <p:sldLayoutId id="2147483740" r:id="rId7"/>
    <p:sldLayoutId id="2147483741" r:id="rId8"/>
    <p:sldLayoutId id="2147483742" r:id="rId9"/>
    <p:sldLayoutId id="2147483743" r:id="rId10"/>
    <p:sldLayoutId id="2147483744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6.xml"/><Relationship Id="rId4" Type="http://schemas.openxmlformats.org/officeDocument/2006/relationships/chart" Target="../charts/char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://stcypnews.s.t.pic.centerblog.net/xvfm1k6r.jpg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hyperlink" Target="http://1.bp.blogspot.com/-8i6d7Xakcg8/TnsGquPH-qI/AAAAAAAACD4/3keQwyCgShg/s400/fila.jpg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fr.wikipedia.org/wiki/Krach_de_1929" TargetMode="External"/><Relationship Id="rId2" Type="http://schemas.openxmlformats.org/officeDocument/2006/relationships/hyperlink" Target="https://www.monde-diplomatique.fr/publications/manuel_d_histoire_critique/a5316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ommons.wikimedia.org/w/index.php?curid=34091716" TargetMode="External"/><Relationship Id="rId5" Type="http://schemas.openxmlformats.org/officeDocument/2006/relationships/hyperlink" Target="http://www.cndp.fr/crdp-reims/memoire/bac/1GM/dossiers/femmes.htm" TargetMode="External"/><Relationship Id="rId4" Type="http://schemas.openxmlformats.org/officeDocument/2006/relationships/hyperlink" Target="https://github.com/HenraL/la_fin_de_la_paysanerie_en_france" TargetMode="Externa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JPEG - 178.5 ko">
            <a:extLst>
              <a:ext uri="{FF2B5EF4-FFF2-40B4-BE49-F238E27FC236}">
                <a16:creationId xmlns:a16="http://schemas.microsoft.com/office/drawing/2014/main" id="{1AE48364-43BB-4351-9A66-95AF97B0D17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74" b="13229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3344E4CC-53FF-496F-B049-CF6078D19A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-385762"/>
            <a:ext cx="9144000" cy="2387600"/>
          </a:xfrm>
          <a:solidFill>
            <a:srgbClr val="BFBFBF">
              <a:alpha val="30980"/>
            </a:srgbClr>
          </a:solidFill>
        </p:spPr>
        <p:txBody>
          <a:bodyPr>
            <a:normAutofit/>
          </a:bodyPr>
          <a:lstStyle/>
          <a:p>
            <a:r>
              <a:rPr lang="fr-FR" b="1" dirty="0">
                <a:solidFill>
                  <a:schemeClr val="bg1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La fin de la paysannerie</a:t>
            </a:r>
            <a:br>
              <a:rPr lang="fr-FR" b="1" dirty="0">
                <a:solidFill>
                  <a:schemeClr val="bg1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</a:br>
            <a:r>
              <a:rPr lang="fr-FR" b="1" dirty="0">
                <a:solidFill>
                  <a:schemeClr val="bg1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en France au XXe</a:t>
            </a:r>
            <a:endParaRPr lang="fr-FR" dirty="0">
              <a:solidFill>
                <a:schemeClr val="bg1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26CCBBF-DB11-4B62-84C1-DBA4D081A4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2600" y="5735638"/>
            <a:ext cx="9144000" cy="1655762"/>
          </a:xfrm>
        </p:spPr>
        <p:txBody>
          <a:bodyPr>
            <a:normAutofit/>
          </a:bodyPr>
          <a:lstStyle/>
          <a:p>
            <a:r>
              <a:rPr lang="fr-F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Présenté par Sasha Deniset, Henry Letellier, Diego Taieb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1BF640D1-B6FE-439D-B89D-59C9948DACF0}"/>
              </a:ext>
            </a:extLst>
          </p:cNvPr>
          <p:cNvSpPr txBox="1"/>
          <p:nvPr/>
        </p:nvSpPr>
        <p:spPr>
          <a:xfrm>
            <a:off x="3345180" y="6225540"/>
            <a:ext cx="671322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fr-FR" sz="1100" dirty="0">
                <a:solidFill>
                  <a:schemeClr val="bg1"/>
                </a:solidFill>
              </a:rPr>
              <a:t>Scène de labour en région parisienne, en 1931. Photographie de François Kollar.</a:t>
            </a:r>
          </a:p>
          <a:p>
            <a:pPr fontAlgn="base"/>
            <a:r>
              <a:rPr lang="fr-FR" sz="1100" dirty="0">
                <a:solidFill>
                  <a:schemeClr val="bg1"/>
                </a:solidFill>
              </a:rPr>
              <a:t>© François Kollar/Bibliothèque </a:t>
            </a:r>
            <a:r>
              <a:rPr lang="fr-FR" sz="1100" dirty="0" err="1">
                <a:solidFill>
                  <a:schemeClr val="bg1"/>
                </a:solidFill>
              </a:rPr>
              <a:t>Forney</a:t>
            </a:r>
            <a:r>
              <a:rPr lang="fr-FR" sz="1100" dirty="0">
                <a:solidFill>
                  <a:schemeClr val="bg1"/>
                </a:solidFill>
              </a:rPr>
              <a:t>/Roger-Viollet.</a:t>
            </a:r>
          </a:p>
        </p:txBody>
      </p:sp>
    </p:spTree>
    <p:extLst>
      <p:ext uri="{BB962C8B-B14F-4D97-AF65-F5344CB8AC3E}">
        <p14:creationId xmlns:p14="http://schemas.microsoft.com/office/powerpoint/2010/main" val="2181352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5D7C973-DBA8-478C-A373-3F2FD8699BA8}"/>
              </a:ext>
            </a:extLst>
          </p:cNvPr>
          <p:cNvSpPr/>
          <p:nvPr/>
        </p:nvSpPr>
        <p:spPr>
          <a:xfrm>
            <a:off x="0" y="304800"/>
            <a:ext cx="12192000" cy="346952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6918796-2918-40D6-BE3A-4600C47FCD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E9BF1E8-6223-4341-BB69-FC6366E444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4278" y="1597390"/>
            <a:ext cx="9428972" cy="1367752"/>
          </a:xfrm>
          <a:ln>
            <a:solidFill>
              <a:schemeClr val="bg1"/>
            </a:solidFill>
          </a:ln>
        </p:spPr>
        <p:txBody>
          <a:bodyPr>
            <a:noAutofit/>
          </a:bodyPr>
          <a:lstStyle/>
          <a:p>
            <a:r>
              <a:rPr lang="fr-FR" sz="1800" dirty="0"/>
              <a:t>Situation en France très </a:t>
            </a:r>
            <a:r>
              <a:rPr lang="fr-FR" sz="1800" dirty="0" err="1"/>
              <a:t>maucaise</a:t>
            </a:r>
            <a:endParaRPr lang="fr-FR" sz="1800" dirty="0"/>
          </a:p>
          <a:p>
            <a:r>
              <a:rPr lang="fr-FR" sz="1800" dirty="0" err="1"/>
              <a:t>Xxe</a:t>
            </a:r>
            <a:r>
              <a:rPr lang="fr-FR" sz="1800" dirty="0"/>
              <a:t> siècle</a:t>
            </a:r>
          </a:p>
          <a:p>
            <a:r>
              <a:rPr lang="fr-FR" sz="1800" dirty="0"/>
              <a:t>Bla </a:t>
            </a:r>
            <a:r>
              <a:rPr lang="fr-FR" sz="1800" dirty="0" err="1"/>
              <a:t>bla</a:t>
            </a:r>
            <a:endParaRPr lang="fr-FR" sz="1800" dirty="0"/>
          </a:p>
          <a:p>
            <a:r>
              <a:rPr lang="fr-FR" sz="1800" dirty="0"/>
              <a:t>…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F332095B-AAC3-454B-9531-0E1673D65D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73" t="1088"/>
          <a:stretch/>
        </p:blipFill>
        <p:spPr>
          <a:xfrm>
            <a:off x="3879583" y="3414100"/>
            <a:ext cx="5020577" cy="3301029"/>
          </a:xfrm>
          <a:prstGeom prst="rect">
            <a:avLst/>
          </a:prstGeom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31C3F524-C753-4651-8E63-F752D0847FC1}"/>
              </a:ext>
            </a:extLst>
          </p:cNvPr>
          <p:cNvSpPr txBox="1">
            <a:spLocks/>
          </p:cNvSpPr>
          <p:nvPr/>
        </p:nvSpPr>
        <p:spPr>
          <a:xfrm>
            <a:off x="838200" y="304800"/>
            <a:ext cx="10515600" cy="10835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3500" b="1" dirty="0">
                <a:solidFill>
                  <a:schemeClr val="bg1"/>
                </a:solidFill>
              </a:rPr>
              <a:t>I. Des paysans en difficulté à l’aube du XXe siècle.</a:t>
            </a:r>
            <a:br>
              <a:rPr lang="fr-FR" sz="3500" b="1" dirty="0">
                <a:solidFill>
                  <a:schemeClr val="bg1"/>
                </a:solidFill>
              </a:rPr>
            </a:br>
            <a:r>
              <a:rPr lang="fr-FR" sz="3500" b="1" dirty="0">
                <a:solidFill>
                  <a:schemeClr val="bg1"/>
                </a:solidFill>
              </a:rPr>
              <a:t>  </a:t>
            </a:r>
            <a:r>
              <a:rPr lang="fr-FR" sz="33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c. Les espaces ruraux à l’écart des aires urbaines</a:t>
            </a:r>
            <a:endParaRPr lang="fr-FR" sz="3500" b="1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48D52A26-D4F8-4898-8317-C2BA94468723}"/>
              </a:ext>
            </a:extLst>
          </p:cNvPr>
          <p:cNvCxnSpPr>
            <a:cxnSpLocks/>
          </p:cNvCxnSpPr>
          <p:nvPr/>
        </p:nvCxnSpPr>
        <p:spPr>
          <a:xfrm>
            <a:off x="524744" y="3253740"/>
            <a:ext cx="11017189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24418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C799903-48D5-4A31-A1A2-541072D977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8EFFF109-FC58-4FD3-BE05-9775A1310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818889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508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E1B96AD6-92A9-4273-A62B-96A1C3E0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811477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441A37E-8A27-410F-B775-81F25A509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2" y="1161288"/>
            <a:ext cx="3602736" cy="4526280"/>
          </a:xfrm>
        </p:spPr>
        <p:txBody>
          <a:bodyPr>
            <a:normAutofit/>
          </a:bodyPr>
          <a:lstStyle/>
          <a:p>
            <a:r>
              <a:rPr lang="fr-FR" sz="4000"/>
              <a:t>II. L’industrie a tout mécanisé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102049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10495D2-BD44-4551-9E8F-1609A36FE1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4149" y="932688"/>
            <a:ext cx="5916603" cy="4992624"/>
          </a:xfrm>
        </p:spPr>
        <p:txBody>
          <a:bodyPr anchor="ctr">
            <a:normAutofit/>
          </a:bodyPr>
          <a:lstStyle/>
          <a:p>
            <a:r>
              <a:rPr lang="fr-FR" sz="32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37719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6918796-2918-40D6-BE3A-4600C47FCD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EF5522C-BC11-48BD-8D1E-BEC273266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31055"/>
            <a:ext cx="10515600" cy="715556"/>
          </a:xfrm>
        </p:spPr>
        <p:txBody>
          <a:bodyPr>
            <a:normAutofit/>
          </a:bodyPr>
          <a:lstStyle/>
          <a:p>
            <a:pPr algn="ctr"/>
            <a:r>
              <a:rPr lang="fr-FR" sz="3500" b="1" dirty="0">
                <a:solidFill>
                  <a:schemeClr val="bg1"/>
                </a:solidFill>
              </a:rPr>
              <a:t>L’industrie a tout mécanisé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E9BF1E8-6223-4341-BB69-FC6366E444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4278" y="1597390"/>
            <a:ext cx="9428972" cy="1367752"/>
          </a:xfrm>
          <a:ln>
            <a:solidFill>
              <a:schemeClr val="bg1"/>
            </a:solidFill>
          </a:ln>
        </p:spPr>
        <p:txBody>
          <a:bodyPr>
            <a:noAutofit/>
          </a:bodyPr>
          <a:lstStyle/>
          <a:p>
            <a:r>
              <a:rPr lang="fr-FR" sz="1800" dirty="0"/>
              <a:t>Situation en France très </a:t>
            </a:r>
            <a:r>
              <a:rPr lang="fr-FR" sz="1800" dirty="0" err="1"/>
              <a:t>maucaise</a:t>
            </a:r>
            <a:endParaRPr lang="fr-FR" sz="1800" dirty="0"/>
          </a:p>
          <a:p>
            <a:r>
              <a:rPr lang="fr-FR" sz="1800" dirty="0" err="1"/>
              <a:t>Xxe</a:t>
            </a:r>
            <a:r>
              <a:rPr lang="fr-FR" sz="1800" dirty="0"/>
              <a:t> siècle</a:t>
            </a:r>
          </a:p>
          <a:p>
            <a:r>
              <a:rPr lang="fr-FR" sz="1800" dirty="0"/>
              <a:t>Bla </a:t>
            </a:r>
            <a:r>
              <a:rPr lang="fr-FR" sz="1800" dirty="0" err="1"/>
              <a:t>bla</a:t>
            </a:r>
            <a:endParaRPr lang="fr-FR" sz="1800" dirty="0"/>
          </a:p>
          <a:p>
            <a:r>
              <a:rPr lang="fr-FR" sz="1800" dirty="0"/>
              <a:t>…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F332095B-AAC3-454B-9531-0E1673D65D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73" t="1088"/>
          <a:stretch/>
        </p:blipFill>
        <p:spPr>
          <a:xfrm>
            <a:off x="3879583" y="3343958"/>
            <a:ext cx="5127257" cy="337117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CEBC0BB-7949-42EE-90D8-82A0A7B96D49}"/>
              </a:ext>
            </a:extLst>
          </p:cNvPr>
          <p:cNvSpPr/>
          <p:nvPr/>
        </p:nvSpPr>
        <p:spPr>
          <a:xfrm>
            <a:off x="0" y="304800"/>
            <a:ext cx="12192000" cy="346952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564E40B0-D28E-49F8-98DC-D2B829FA098C}"/>
              </a:ext>
            </a:extLst>
          </p:cNvPr>
          <p:cNvCxnSpPr>
            <a:cxnSpLocks/>
          </p:cNvCxnSpPr>
          <p:nvPr/>
        </p:nvCxnSpPr>
        <p:spPr>
          <a:xfrm>
            <a:off x="524744" y="3253740"/>
            <a:ext cx="11017189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01641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C799903-48D5-4A31-A1A2-541072D977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8EFFF109-FC58-4FD3-BE05-9775A1310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818889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508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E1B96AD6-92A9-4273-A62B-96A1C3E0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811477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441A37E-8A27-410F-B775-81F25A509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2" y="1161288"/>
            <a:ext cx="3602736" cy="4526280"/>
          </a:xfrm>
        </p:spPr>
        <p:txBody>
          <a:bodyPr>
            <a:normAutofit/>
          </a:bodyPr>
          <a:lstStyle/>
          <a:p>
            <a:r>
              <a:rPr lang="fr-FR" sz="4000"/>
              <a:t>III. L’impact de la guerre de 14-18 et du krach boursier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102049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10495D2-BD44-4551-9E8F-1609A36FE1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4149" y="932688"/>
            <a:ext cx="5916603" cy="4992624"/>
          </a:xfrm>
        </p:spPr>
        <p:txBody>
          <a:bodyPr anchor="ctr">
            <a:normAutofit/>
          </a:bodyPr>
          <a:lstStyle/>
          <a:p>
            <a:pPr marL="914400" lvl="1" indent="-457200">
              <a:buFont typeface="+mj-lt"/>
              <a:buAutoNum type="alphaLcPeriod"/>
            </a:pPr>
            <a:r>
              <a:rPr lang="fr-FR" sz="3200" b="1" dirty="0"/>
              <a:t>La Grande guerre</a:t>
            </a:r>
          </a:p>
          <a:p>
            <a:pPr marL="914400" lvl="1" indent="-457200">
              <a:buFont typeface="+mj-lt"/>
              <a:buAutoNum type="alphaLcPeriod"/>
            </a:pPr>
            <a:r>
              <a:rPr lang="fr-FR" sz="3200" dirty="0"/>
              <a:t>L’après guerre (1919-1931)</a:t>
            </a:r>
          </a:p>
          <a:p>
            <a:pPr marL="914400" lvl="1" indent="-457200">
              <a:buFont typeface="+mj-lt"/>
              <a:buAutoNum type="alphaLcPeriod"/>
            </a:pPr>
            <a:r>
              <a:rPr lang="fr-FR" sz="3200" dirty="0"/>
              <a:t>Le krach boursier</a:t>
            </a:r>
          </a:p>
        </p:txBody>
      </p:sp>
    </p:spTree>
    <p:extLst>
      <p:ext uri="{BB962C8B-B14F-4D97-AF65-F5344CB8AC3E}">
        <p14:creationId xmlns:p14="http://schemas.microsoft.com/office/powerpoint/2010/main" val="5628072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6918796-2918-40D6-BE3A-4600C47FCD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E9BF1E8-6223-4341-BB69-FC6366E444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658" y="1566910"/>
            <a:ext cx="7116302" cy="5054870"/>
          </a:xfrm>
          <a:ln>
            <a:solidFill>
              <a:schemeClr val="bg1"/>
            </a:solidFill>
          </a:ln>
        </p:spPr>
        <p:txBody>
          <a:bodyPr>
            <a:normAutofit/>
          </a:bodyPr>
          <a:lstStyle/>
          <a:p>
            <a:r>
              <a:rPr lang="fr-FR" sz="3600" dirty="0"/>
              <a:t>Première guerre mondiale:</a:t>
            </a:r>
          </a:p>
          <a:p>
            <a:pPr lvl="1"/>
            <a:r>
              <a:rPr lang="fr-FR" sz="2800" dirty="0"/>
              <a:t>Décime les paysans</a:t>
            </a:r>
          </a:p>
          <a:p>
            <a:pPr lvl="1"/>
            <a:r>
              <a:rPr lang="fr-FR" sz="2800" dirty="0"/>
              <a:t>Réduit la main d’œuvre masculine</a:t>
            </a:r>
            <a:br>
              <a:rPr lang="fr-FR" sz="2800" dirty="0"/>
            </a:br>
            <a:r>
              <a:rPr lang="fr-FR" sz="2800" dirty="0"/>
              <a:t>dans les champs</a:t>
            </a:r>
          </a:p>
          <a:p>
            <a:pPr lvl="1"/>
            <a:r>
              <a:rPr lang="fr-FR" sz="2800" dirty="0"/>
              <a:t>Femmes de fermiers remplacent comme elles le peuvent les hommes</a:t>
            </a:r>
          </a:p>
          <a:p>
            <a:pPr lvl="1"/>
            <a:r>
              <a:rPr lang="fr-FR" sz="2800" dirty="0"/>
              <a:t>Avant la guerre, les campagnes comptais 56% de la population</a:t>
            </a:r>
          </a:p>
          <a:p>
            <a:pPr lvl="1"/>
            <a:r>
              <a:rPr lang="fr-FR" sz="2800" dirty="0"/>
              <a:t>Après la guerre 42% des actif seulement</a:t>
            </a:r>
          </a:p>
          <a:p>
            <a:pPr marL="0" indent="0">
              <a:buNone/>
            </a:pPr>
            <a:endParaRPr lang="fr-FR" sz="19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B023062-37E9-433D-B565-F647FF14678A}"/>
              </a:ext>
            </a:extLst>
          </p:cNvPr>
          <p:cNvSpPr/>
          <p:nvPr/>
        </p:nvSpPr>
        <p:spPr>
          <a:xfrm>
            <a:off x="0" y="304800"/>
            <a:ext cx="12192000" cy="346952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44D3B0B5-94B7-4A36-BD85-0A6303C0A4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4800"/>
            <a:ext cx="10515600" cy="1083503"/>
          </a:xfrm>
        </p:spPr>
        <p:txBody>
          <a:bodyPr>
            <a:normAutofit/>
          </a:bodyPr>
          <a:lstStyle/>
          <a:p>
            <a:pPr algn="ctr"/>
            <a:r>
              <a:rPr lang="fr-FR" sz="3500" b="1" dirty="0">
                <a:solidFill>
                  <a:schemeClr val="bg1"/>
                </a:solidFill>
              </a:rPr>
              <a:t>III. L’impacte de la guerre de 14-18 et du Krach boursier</a:t>
            </a:r>
            <a:br>
              <a:rPr lang="fr-FR" sz="3500" b="1" dirty="0">
                <a:solidFill>
                  <a:schemeClr val="bg1"/>
                </a:solidFill>
              </a:rPr>
            </a:br>
            <a:r>
              <a:rPr lang="fr-FR" sz="3500" b="1" dirty="0">
                <a:solidFill>
                  <a:schemeClr val="bg1"/>
                </a:solidFill>
              </a:rPr>
              <a:t>     </a:t>
            </a:r>
            <a:r>
              <a:rPr lang="fr-FR" sz="35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a</a:t>
            </a:r>
            <a:r>
              <a:rPr lang="fr-FR" sz="33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. La guerre de 14-18</a:t>
            </a:r>
            <a:r>
              <a:rPr lang="fr-FR" sz="3300" b="1" dirty="0"/>
              <a:t>……………………………………………………..</a:t>
            </a:r>
            <a:endParaRPr lang="fr-FR" sz="3500" b="1" dirty="0"/>
          </a:p>
        </p:txBody>
      </p:sp>
      <p:graphicFrame>
        <p:nvGraphicFramePr>
          <p:cNvPr id="21" name="Graphique 20">
            <a:extLst>
              <a:ext uri="{FF2B5EF4-FFF2-40B4-BE49-F238E27FC236}">
                <a16:creationId xmlns:a16="http://schemas.microsoft.com/office/drawing/2014/main" id="{2D35A981-5446-4DBB-BC5A-44DB3E4C31A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29983854"/>
              </p:ext>
            </p:extLst>
          </p:nvPr>
        </p:nvGraphicFramePr>
        <p:xfrm>
          <a:off x="6233160" y="3909061"/>
          <a:ext cx="5958840" cy="27127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" name="Graphique 4">
            <a:extLst>
              <a:ext uri="{FF2B5EF4-FFF2-40B4-BE49-F238E27FC236}">
                <a16:creationId xmlns:a16="http://schemas.microsoft.com/office/drawing/2014/main" id="{0A8C228E-7D10-4EF6-83FB-48E2C0B9788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53694783"/>
              </p:ext>
            </p:extLst>
          </p:nvPr>
        </p:nvGraphicFramePr>
        <p:xfrm>
          <a:off x="6545580" y="1421188"/>
          <a:ext cx="5462762" cy="27127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3E9F3CCA-702C-406A-B1C2-ABD36B801EAB}"/>
              </a:ext>
            </a:extLst>
          </p:cNvPr>
          <p:cNvCxnSpPr/>
          <p:nvPr/>
        </p:nvCxnSpPr>
        <p:spPr>
          <a:xfrm>
            <a:off x="7155180" y="1562100"/>
            <a:ext cx="0" cy="5059681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70880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C799903-48D5-4A31-A1A2-541072D977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8EFFF109-FC58-4FD3-BE05-9775A1310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818889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508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E1B96AD6-92A9-4273-A62B-96A1C3E0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811477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441A37E-8A27-410F-B775-81F25A509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2" y="1161288"/>
            <a:ext cx="3602736" cy="4526280"/>
          </a:xfrm>
        </p:spPr>
        <p:txBody>
          <a:bodyPr>
            <a:normAutofit/>
          </a:bodyPr>
          <a:lstStyle/>
          <a:p>
            <a:r>
              <a:rPr lang="fr-FR" sz="4000"/>
              <a:t>III. L’impact de la guerre de 14-18 et du krach boursier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102049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10495D2-BD44-4551-9E8F-1609A36FE1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4149" y="932688"/>
            <a:ext cx="5916603" cy="4992624"/>
          </a:xfrm>
        </p:spPr>
        <p:txBody>
          <a:bodyPr anchor="ctr">
            <a:normAutofit/>
          </a:bodyPr>
          <a:lstStyle/>
          <a:p>
            <a:pPr marL="914400" lvl="1" indent="-457200">
              <a:buFont typeface="+mj-lt"/>
              <a:buAutoNum type="alphaLcPeriod"/>
            </a:pPr>
            <a:r>
              <a:rPr lang="fr-FR" sz="3200" dirty="0"/>
              <a:t>La Grande guerre</a:t>
            </a:r>
          </a:p>
          <a:p>
            <a:pPr marL="914400" lvl="1" indent="-457200">
              <a:buFont typeface="+mj-lt"/>
              <a:buAutoNum type="alphaLcPeriod"/>
            </a:pPr>
            <a:r>
              <a:rPr lang="fr-FR" sz="3200" b="1" dirty="0"/>
              <a:t>L’après guerre (1919-1931)</a:t>
            </a:r>
          </a:p>
          <a:p>
            <a:pPr marL="914400" lvl="1" indent="-457200">
              <a:buFont typeface="+mj-lt"/>
              <a:buAutoNum type="alphaLcPeriod"/>
            </a:pPr>
            <a:r>
              <a:rPr lang="fr-FR" sz="3200" dirty="0"/>
              <a:t>Le krach boursier</a:t>
            </a:r>
          </a:p>
        </p:txBody>
      </p:sp>
    </p:spTree>
    <p:extLst>
      <p:ext uri="{BB962C8B-B14F-4D97-AF65-F5344CB8AC3E}">
        <p14:creationId xmlns:p14="http://schemas.microsoft.com/office/powerpoint/2010/main" val="2860985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6918796-2918-40D6-BE3A-4600C47FCD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E9BF1E8-6223-4341-BB69-FC6366E444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658" y="1566910"/>
            <a:ext cx="7116302" cy="3385501"/>
          </a:xfrm>
          <a:ln>
            <a:solidFill>
              <a:schemeClr val="bg1"/>
            </a:solidFill>
          </a:ln>
        </p:spPr>
        <p:txBody>
          <a:bodyPr>
            <a:normAutofit/>
          </a:bodyPr>
          <a:lstStyle/>
          <a:p>
            <a:r>
              <a:rPr lang="fr-FR" sz="4000" dirty="0"/>
              <a:t>L’après guerre:</a:t>
            </a:r>
          </a:p>
          <a:p>
            <a:pPr lvl="1"/>
            <a:r>
              <a:rPr lang="fr-FR" sz="3200" dirty="0"/>
              <a:t>1919-1921</a:t>
            </a:r>
          </a:p>
          <a:p>
            <a:pPr lvl="2"/>
            <a:r>
              <a:rPr lang="fr-FR" sz="2800" dirty="0"/>
              <a:t>Production agricole: Chute de 40%</a:t>
            </a:r>
          </a:p>
          <a:p>
            <a:pPr lvl="1"/>
            <a:r>
              <a:rPr lang="fr-FR" sz="3200" dirty="0"/>
              <a:t>Septembre 1919</a:t>
            </a:r>
          </a:p>
          <a:p>
            <a:pPr lvl="2"/>
            <a:r>
              <a:rPr lang="fr-FR" sz="2800" dirty="0"/>
              <a:t>Convention d’émigration-immigration</a:t>
            </a:r>
            <a:endParaRPr lang="fr-FR" sz="32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B023062-37E9-433D-B565-F647FF14678A}"/>
              </a:ext>
            </a:extLst>
          </p:cNvPr>
          <p:cNvSpPr/>
          <p:nvPr/>
        </p:nvSpPr>
        <p:spPr>
          <a:xfrm>
            <a:off x="0" y="304800"/>
            <a:ext cx="12192000" cy="346952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44D3B0B5-94B7-4A36-BD85-0A6303C0A4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4800"/>
            <a:ext cx="10515600" cy="1083503"/>
          </a:xfrm>
        </p:spPr>
        <p:txBody>
          <a:bodyPr>
            <a:normAutofit/>
          </a:bodyPr>
          <a:lstStyle/>
          <a:p>
            <a:pPr algn="ctr"/>
            <a:r>
              <a:rPr lang="fr-FR" sz="3500" b="1" dirty="0">
                <a:solidFill>
                  <a:schemeClr val="bg1"/>
                </a:solidFill>
              </a:rPr>
              <a:t>III. L’impacte de la guerre de 14-18 et du Krach boursier</a:t>
            </a:r>
            <a:br>
              <a:rPr lang="fr-FR" sz="3500" b="1" dirty="0">
                <a:solidFill>
                  <a:schemeClr val="bg1"/>
                </a:solidFill>
              </a:rPr>
            </a:br>
            <a:r>
              <a:rPr lang="fr-FR" sz="35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    b</a:t>
            </a:r>
            <a:r>
              <a:rPr lang="fr-FR" sz="33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. L’après guerre (1919-1931)</a:t>
            </a:r>
            <a:r>
              <a:rPr lang="fr-FR" sz="3300" b="1" dirty="0">
                <a:solidFill>
                  <a:schemeClr val="bg1"/>
                </a:solidFill>
              </a:rPr>
              <a:t> </a:t>
            </a:r>
            <a:r>
              <a:rPr lang="fr-FR" sz="33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(1/2)</a:t>
            </a:r>
            <a:r>
              <a:rPr lang="fr-FR" sz="3300" b="1" dirty="0"/>
              <a:t>… ………………………….</a:t>
            </a:r>
            <a:endParaRPr lang="fr-FR" sz="3500" b="1" dirty="0"/>
          </a:p>
        </p:txBody>
      </p:sp>
      <p:graphicFrame>
        <p:nvGraphicFramePr>
          <p:cNvPr id="21" name="Graphique 20">
            <a:extLst>
              <a:ext uri="{FF2B5EF4-FFF2-40B4-BE49-F238E27FC236}">
                <a16:creationId xmlns:a16="http://schemas.microsoft.com/office/drawing/2014/main" id="{2D35A981-5446-4DBB-BC5A-44DB3E4C31A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19012032"/>
              </p:ext>
            </p:extLst>
          </p:nvPr>
        </p:nvGraphicFramePr>
        <p:xfrm>
          <a:off x="6423660" y="1425267"/>
          <a:ext cx="6248400" cy="275362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" name="Graphique 4">
            <a:extLst>
              <a:ext uri="{FF2B5EF4-FFF2-40B4-BE49-F238E27FC236}">
                <a16:creationId xmlns:a16="http://schemas.microsoft.com/office/drawing/2014/main" id="{4DB1375A-1743-4FED-A4B2-BFC039D17F1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33416952"/>
              </p:ext>
            </p:extLst>
          </p:nvPr>
        </p:nvGraphicFramePr>
        <p:xfrm>
          <a:off x="7353300" y="4091940"/>
          <a:ext cx="4838700" cy="25298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7" name="Graphique 6">
            <a:extLst>
              <a:ext uri="{FF2B5EF4-FFF2-40B4-BE49-F238E27FC236}">
                <a16:creationId xmlns:a16="http://schemas.microsoft.com/office/drawing/2014/main" id="{E9DBB9FA-ACBD-43FD-A0A7-3B66025EDF4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07952680"/>
              </p:ext>
            </p:extLst>
          </p:nvPr>
        </p:nvGraphicFramePr>
        <p:xfrm>
          <a:off x="92218" y="4777150"/>
          <a:ext cx="8351520" cy="197865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11" name="Connecteur droit 10">
            <a:extLst>
              <a:ext uri="{FF2B5EF4-FFF2-40B4-BE49-F238E27FC236}">
                <a16:creationId xmlns:a16="http://schemas.microsoft.com/office/drawing/2014/main" id="{061558A0-0132-4442-A578-B2A2E6582267}"/>
              </a:ext>
            </a:extLst>
          </p:cNvPr>
          <p:cNvCxnSpPr/>
          <p:nvPr/>
        </p:nvCxnSpPr>
        <p:spPr>
          <a:xfrm>
            <a:off x="6995160" y="1562100"/>
            <a:ext cx="0" cy="5059681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98233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6918796-2918-40D6-BE3A-4600C47FCD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E9BF1E8-6223-4341-BB69-FC6366E444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658" y="1566910"/>
            <a:ext cx="11764502" cy="4056650"/>
          </a:xfrm>
          <a:ln>
            <a:solidFill>
              <a:schemeClr val="bg1"/>
            </a:solidFill>
          </a:ln>
        </p:spPr>
        <p:txBody>
          <a:bodyPr>
            <a:normAutofit/>
          </a:bodyPr>
          <a:lstStyle/>
          <a:p>
            <a:pPr lvl="1"/>
            <a:r>
              <a:rPr lang="fr-FR" sz="2800" dirty="0"/>
              <a:t>De 1921 à 1926:</a:t>
            </a:r>
          </a:p>
          <a:p>
            <a:pPr lvl="2"/>
            <a:r>
              <a:rPr lang="fr-FR" sz="2400" dirty="0"/>
              <a:t>1 million d’étrangers s’installent en France</a:t>
            </a:r>
          </a:p>
          <a:p>
            <a:pPr lvl="2"/>
            <a:r>
              <a:rPr lang="fr-FR" sz="2400" dirty="0"/>
              <a:t>Manque de bras dans les campagnes, incompensable</a:t>
            </a:r>
          </a:p>
          <a:p>
            <a:pPr marL="457200" lvl="1" indent="0">
              <a:buNone/>
            </a:pPr>
            <a:endParaRPr lang="fr-FR" sz="2800" dirty="0"/>
          </a:p>
          <a:p>
            <a:pPr lvl="1"/>
            <a:r>
              <a:rPr lang="fr-FR" sz="2800" dirty="0"/>
              <a:t>1931:</a:t>
            </a:r>
          </a:p>
          <a:p>
            <a:pPr lvl="2"/>
            <a:r>
              <a:rPr lang="fr-FR" sz="2400" dirty="0"/>
              <a:t>Emploi dans l’agriculture: 36%</a:t>
            </a:r>
          </a:p>
          <a:p>
            <a:pPr lvl="2"/>
            <a:r>
              <a:rPr lang="fr-FR" sz="2400" dirty="0"/>
              <a:t>Emploi dans l’industrie: 37,5%</a:t>
            </a:r>
          </a:p>
          <a:p>
            <a:pPr lvl="2"/>
            <a:r>
              <a:rPr lang="fr-FR" sz="2400" dirty="0"/>
              <a:t>Importante croissance du nombre d’usines</a:t>
            </a:r>
          </a:p>
          <a:p>
            <a:pPr lvl="2"/>
            <a:r>
              <a:rPr lang="fr-FR" sz="2400" dirty="0"/>
              <a:t>Situation identique dans tout les pays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B023062-37E9-433D-B565-F647FF14678A}"/>
              </a:ext>
            </a:extLst>
          </p:cNvPr>
          <p:cNvSpPr/>
          <p:nvPr/>
        </p:nvSpPr>
        <p:spPr>
          <a:xfrm>
            <a:off x="0" y="304800"/>
            <a:ext cx="12192000" cy="346952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44D3B0B5-94B7-4A36-BD85-0A6303C0A4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4800"/>
            <a:ext cx="10515600" cy="1083503"/>
          </a:xfrm>
        </p:spPr>
        <p:txBody>
          <a:bodyPr>
            <a:normAutofit/>
          </a:bodyPr>
          <a:lstStyle/>
          <a:p>
            <a:pPr algn="ctr"/>
            <a:r>
              <a:rPr lang="fr-FR" sz="3500" b="1" dirty="0">
                <a:solidFill>
                  <a:schemeClr val="bg1"/>
                </a:solidFill>
              </a:rPr>
              <a:t>III. L’impacte de la guerre de 14-18 et du Krach boursier</a:t>
            </a:r>
            <a:br>
              <a:rPr lang="fr-FR" sz="3500" b="1" dirty="0">
                <a:solidFill>
                  <a:schemeClr val="bg1"/>
                </a:solidFill>
              </a:rPr>
            </a:br>
            <a:r>
              <a:rPr lang="fr-FR" sz="3500" b="1" dirty="0">
                <a:solidFill>
                  <a:schemeClr val="bg1"/>
                </a:solidFill>
              </a:rPr>
              <a:t>     </a:t>
            </a:r>
            <a:r>
              <a:rPr lang="fr-FR" sz="35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b</a:t>
            </a:r>
            <a:r>
              <a:rPr lang="fr-FR" sz="33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. L’après guerre (1919-1931) (2/2)  </a:t>
            </a:r>
            <a:r>
              <a:rPr lang="fr-FR" sz="3300" b="1" dirty="0"/>
              <a:t>…………………………….</a:t>
            </a:r>
            <a:endParaRPr lang="fr-FR" sz="3500" b="1" dirty="0"/>
          </a:p>
        </p:txBody>
      </p:sp>
    </p:spTree>
    <p:extLst>
      <p:ext uri="{BB962C8B-B14F-4D97-AF65-F5344CB8AC3E}">
        <p14:creationId xmlns:p14="http://schemas.microsoft.com/office/powerpoint/2010/main" val="18979519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C799903-48D5-4A31-A1A2-541072D977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8EFFF109-FC58-4FD3-BE05-9775A1310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818889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508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E1B96AD6-92A9-4273-A62B-96A1C3E0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811477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441A37E-8A27-410F-B775-81F25A509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2" y="1161288"/>
            <a:ext cx="3602736" cy="4526280"/>
          </a:xfrm>
        </p:spPr>
        <p:txBody>
          <a:bodyPr>
            <a:normAutofit/>
          </a:bodyPr>
          <a:lstStyle/>
          <a:p>
            <a:r>
              <a:rPr lang="fr-FR" sz="4000"/>
              <a:t>III. L’impact de la guerre de 14-18 et du krach boursier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102049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10495D2-BD44-4551-9E8F-1609A36FE1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4149" y="932688"/>
            <a:ext cx="5916603" cy="4992624"/>
          </a:xfrm>
        </p:spPr>
        <p:txBody>
          <a:bodyPr anchor="ctr">
            <a:normAutofit/>
          </a:bodyPr>
          <a:lstStyle/>
          <a:p>
            <a:pPr marL="914400" lvl="1" indent="-457200">
              <a:buFont typeface="+mj-lt"/>
              <a:buAutoNum type="alphaLcPeriod"/>
            </a:pPr>
            <a:r>
              <a:rPr lang="fr-FR" sz="3200" dirty="0"/>
              <a:t>La Grande guerre</a:t>
            </a:r>
          </a:p>
          <a:p>
            <a:pPr marL="914400" lvl="1" indent="-457200">
              <a:buFont typeface="+mj-lt"/>
              <a:buAutoNum type="alphaLcPeriod"/>
            </a:pPr>
            <a:r>
              <a:rPr lang="fr-FR" sz="3200" dirty="0"/>
              <a:t>L’après guerre 1919-1931</a:t>
            </a:r>
          </a:p>
          <a:p>
            <a:pPr marL="914400" lvl="1" indent="-457200">
              <a:buFont typeface="+mj-lt"/>
              <a:buAutoNum type="alphaLcPeriod"/>
            </a:pPr>
            <a:r>
              <a:rPr lang="fr-FR" sz="3200" b="1" dirty="0"/>
              <a:t>Le krach boursier</a:t>
            </a:r>
          </a:p>
        </p:txBody>
      </p:sp>
    </p:spTree>
    <p:extLst>
      <p:ext uri="{BB962C8B-B14F-4D97-AF65-F5344CB8AC3E}">
        <p14:creationId xmlns:p14="http://schemas.microsoft.com/office/powerpoint/2010/main" val="18460574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E9BF1E8-6223-4341-BB69-FC6366E444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5760" y="1597390"/>
            <a:ext cx="6758940" cy="4955810"/>
          </a:xfrm>
          <a:ln>
            <a:solidFill>
              <a:schemeClr val="bg1"/>
            </a:solidFill>
          </a:ln>
        </p:spPr>
        <p:txBody>
          <a:bodyPr>
            <a:normAutofit/>
          </a:bodyPr>
          <a:lstStyle/>
          <a:p>
            <a:r>
              <a:rPr lang="fr-FR" sz="2600" dirty="0"/>
              <a:t>1929:</a:t>
            </a:r>
          </a:p>
          <a:p>
            <a:pPr lvl="1"/>
            <a:r>
              <a:rPr lang="fr-FR" sz="2200" dirty="0"/>
              <a:t>Exode rurale accentue crise</a:t>
            </a:r>
          </a:p>
          <a:p>
            <a:pPr lvl="1"/>
            <a:r>
              <a:rPr lang="fr-FR" sz="2200" dirty="0"/>
              <a:t>Baisse du pouvoir d’achat des Salariés</a:t>
            </a:r>
          </a:p>
          <a:p>
            <a:pPr lvl="1"/>
            <a:r>
              <a:rPr lang="fr-FR" sz="2200" dirty="0"/>
              <a:t>Surproduction agricole</a:t>
            </a:r>
          </a:p>
          <a:p>
            <a:pPr lvl="2"/>
            <a:r>
              <a:rPr lang="fr-FR" sz="1900" dirty="0"/>
              <a:t>Baisse du prix des denrées (jusqu’à 2/3 du prix initial)</a:t>
            </a:r>
          </a:p>
          <a:p>
            <a:endParaRPr lang="fr-FR" sz="2600" dirty="0"/>
          </a:p>
          <a:p>
            <a:r>
              <a:rPr lang="fr-FR" sz="2600" dirty="0"/>
              <a:t>Fin 1930:</a:t>
            </a:r>
          </a:p>
          <a:p>
            <a:pPr lvl="1"/>
            <a:r>
              <a:rPr lang="fr-FR" sz="2200" dirty="0"/>
              <a:t>Prix du blé au plus bas</a:t>
            </a:r>
          </a:p>
          <a:p>
            <a:pPr lvl="1"/>
            <a:r>
              <a:rPr lang="fr-FR" sz="2200" dirty="0"/>
              <a:t>Agriculteurs travaillent à perte</a:t>
            </a:r>
          </a:p>
          <a:p>
            <a:pPr lvl="1"/>
            <a:r>
              <a:rPr lang="fr-FR" sz="2200" dirty="0"/>
              <a:t>Impossibilité d’exporter l’excès de blé</a:t>
            </a:r>
          </a:p>
          <a:p>
            <a:pPr lvl="1"/>
            <a:r>
              <a:rPr lang="fr-FR" sz="2200" dirty="0"/>
              <a:t>Conférence nationale d’août 1930</a:t>
            </a:r>
          </a:p>
          <a:p>
            <a:pPr lvl="1"/>
            <a:r>
              <a:rPr lang="fr-FR" sz="2000" dirty="0"/>
              <a:t>Avantages sociaux bénéficiables en ville renforce l’exode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6918796-2918-40D6-BE3A-4600C47FCD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1E9C93E-831B-4AC9-B8C0-1CCD4955DE20}"/>
              </a:ext>
            </a:extLst>
          </p:cNvPr>
          <p:cNvSpPr/>
          <p:nvPr/>
        </p:nvSpPr>
        <p:spPr>
          <a:xfrm>
            <a:off x="0" y="304800"/>
            <a:ext cx="12192000" cy="346952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52677827-08D1-424A-9334-BA9AA31D96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4800"/>
            <a:ext cx="10515600" cy="1083503"/>
          </a:xfrm>
        </p:spPr>
        <p:txBody>
          <a:bodyPr>
            <a:normAutofit/>
          </a:bodyPr>
          <a:lstStyle/>
          <a:p>
            <a:pPr algn="ctr"/>
            <a:r>
              <a:rPr lang="fr-FR" sz="3500" b="1" dirty="0">
                <a:solidFill>
                  <a:schemeClr val="bg1"/>
                </a:solidFill>
              </a:rPr>
              <a:t>III. L’impacte de la guerre de 14 et du Krach boursier</a:t>
            </a:r>
            <a:br>
              <a:rPr lang="fr-FR" sz="3500" b="1" dirty="0">
                <a:solidFill>
                  <a:schemeClr val="bg1"/>
                </a:solidFill>
              </a:rPr>
            </a:br>
            <a:r>
              <a:rPr lang="fr-FR" sz="3500" b="1" dirty="0">
                <a:solidFill>
                  <a:schemeClr val="bg1">
                    <a:lumMod val="85000"/>
                  </a:schemeClr>
                </a:solidFill>
              </a:rPr>
              <a:t>c. Le Krach boursier </a:t>
            </a:r>
            <a:r>
              <a:rPr lang="fr-FR" sz="3500" b="1" dirty="0"/>
              <a:t>……………………………………….</a:t>
            </a:r>
          </a:p>
        </p:txBody>
      </p:sp>
      <p:pic>
        <p:nvPicPr>
          <p:cNvPr id="1028" name="Picture 4">
            <a:hlinkClick r:id="rId2"/>
            <a:extLst>
              <a:ext uri="{FF2B5EF4-FFF2-40B4-BE49-F238E27FC236}">
                <a16:creationId xmlns:a16="http://schemas.microsoft.com/office/drawing/2014/main" id="{8ABBC3C2-F7DD-4729-97C6-F2CF3A30E4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448550" y="1611283"/>
            <a:ext cx="2983230" cy="2358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BLOG DO PROFESSOR MARCIANO DANTAS: A INDUSTRIALIZAÇÃO ...">
            <a:hlinkClick r:id="rId4"/>
            <a:extLst>
              <a:ext uri="{FF2B5EF4-FFF2-40B4-BE49-F238E27FC236}">
                <a16:creationId xmlns:a16="http://schemas.microsoft.com/office/drawing/2014/main" id="{CA9975B3-6420-4F0E-BB74-4747183E97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8550" y="4075295"/>
            <a:ext cx="3810000" cy="2562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4FE59AF8-02E9-4677-ACA4-1E5665D1256D}"/>
              </a:ext>
            </a:extLst>
          </p:cNvPr>
          <p:cNvSpPr txBox="1"/>
          <p:nvPr/>
        </p:nvSpPr>
        <p:spPr>
          <a:xfrm>
            <a:off x="10431780" y="3129820"/>
            <a:ext cx="21869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New York Stock exchange</a:t>
            </a:r>
          </a:p>
        </p:txBody>
      </p:sp>
    </p:spTree>
    <p:extLst>
      <p:ext uri="{BB962C8B-B14F-4D97-AF65-F5344CB8AC3E}">
        <p14:creationId xmlns:p14="http://schemas.microsoft.com/office/powerpoint/2010/main" val="1470140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441A37E-8A27-410F-B775-81F25A509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4707671" cy="1225650"/>
          </a:xfrm>
        </p:spPr>
        <p:txBody>
          <a:bodyPr anchor="b">
            <a:normAutofit/>
          </a:bodyPr>
          <a:lstStyle/>
          <a:p>
            <a:r>
              <a:rPr lang="fr-FR" sz="3800">
                <a:solidFill>
                  <a:schemeClr val="bg1"/>
                </a:solidFill>
              </a:rPr>
              <a:t>Sommaire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10495D2-BD44-4551-9E8F-1609A36FE1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769" y="1909192"/>
            <a:ext cx="4586513" cy="3647710"/>
          </a:xfrm>
        </p:spPr>
        <p:txBody>
          <a:bodyPr>
            <a:normAutofit/>
          </a:bodyPr>
          <a:lstStyle/>
          <a:p>
            <a:r>
              <a:rPr lang="fr-FR" sz="2000">
                <a:solidFill>
                  <a:schemeClr val="bg1"/>
                </a:solidFill>
              </a:rPr>
              <a:t>Introduction</a:t>
            </a:r>
          </a:p>
          <a:p>
            <a:pPr marL="571500" indent="-571500">
              <a:buFont typeface="+mj-lt"/>
              <a:buAutoNum type="romanUcPeriod"/>
            </a:pPr>
            <a:r>
              <a:rPr lang="fr-FR" sz="2000">
                <a:solidFill>
                  <a:schemeClr val="bg1"/>
                </a:solidFill>
              </a:rPr>
              <a:t>Difficultés que rencontrent les paysans au XXe siècle</a:t>
            </a:r>
          </a:p>
          <a:p>
            <a:pPr marL="571500" indent="-571500">
              <a:buFont typeface="+mj-lt"/>
              <a:buAutoNum type="romanUcPeriod"/>
            </a:pPr>
            <a:r>
              <a:rPr lang="fr-FR" sz="2000">
                <a:solidFill>
                  <a:schemeClr val="bg1"/>
                </a:solidFill>
              </a:rPr>
              <a:t>L’industrie a tout mécanisé</a:t>
            </a:r>
          </a:p>
          <a:p>
            <a:pPr marL="571500" lvl="0" indent="-571500">
              <a:buFont typeface="+mj-lt"/>
              <a:buAutoNum type="romanUcPeriod"/>
            </a:pPr>
            <a:r>
              <a:rPr lang="fr-FR" sz="2000">
                <a:solidFill>
                  <a:schemeClr val="bg1"/>
                </a:solidFill>
              </a:rPr>
              <a:t>L’impact de la guerre de 14-18</a:t>
            </a:r>
            <a:r>
              <a:rPr lang="fr-FR" sz="2000" baseline="30000">
                <a:solidFill>
                  <a:schemeClr val="bg1"/>
                </a:solidFill>
              </a:rPr>
              <a:t> </a:t>
            </a:r>
            <a:r>
              <a:rPr lang="fr-FR" sz="2000">
                <a:solidFill>
                  <a:schemeClr val="bg1"/>
                </a:solidFill>
              </a:rPr>
              <a:t>et du krach boursier</a:t>
            </a:r>
          </a:p>
          <a:p>
            <a:r>
              <a:rPr lang="fr-FR" sz="2000">
                <a:solidFill>
                  <a:schemeClr val="bg1"/>
                </a:solidFill>
              </a:rPr>
              <a:t>Conclusion</a:t>
            </a:r>
          </a:p>
          <a:p>
            <a:r>
              <a:rPr lang="fr-FR" sz="2000">
                <a:solidFill>
                  <a:schemeClr val="bg1"/>
                </a:solidFill>
              </a:rPr>
              <a:t>Sources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4" descr="Une image contenant moto, jaune, assis, vieux&#10;&#10;Description générée automatiquement">
            <a:extLst>
              <a:ext uri="{FF2B5EF4-FFF2-40B4-BE49-F238E27FC236}">
                <a16:creationId xmlns:a16="http://schemas.microsoft.com/office/drawing/2014/main" id="{0A70A88A-4046-4149-9231-6C0260E478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25453" y="874972"/>
            <a:ext cx="5666547" cy="5108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8512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6918796-2918-40D6-BE3A-4600C47FCD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EF5522C-BC11-48BD-8D1E-BEC273266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72747"/>
            <a:ext cx="10515600" cy="715556"/>
          </a:xfrm>
        </p:spPr>
        <p:txBody>
          <a:bodyPr>
            <a:normAutofit/>
          </a:bodyPr>
          <a:lstStyle/>
          <a:p>
            <a:pPr algn="ctr"/>
            <a:r>
              <a:rPr lang="fr-FR" sz="3200" dirty="0">
                <a:solidFill>
                  <a:schemeClr val="bg1"/>
                </a:solidFill>
              </a:rPr>
              <a:t>Conclusion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E9BF1E8-6223-4341-BB69-FC6366E444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4278" y="1597390"/>
            <a:ext cx="9428972" cy="1367752"/>
          </a:xfrm>
          <a:ln>
            <a:solidFill>
              <a:schemeClr val="bg1"/>
            </a:solidFill>
          </a:ln>
        </p:spPr>
        <p:txBody>
          <a:bodyPr>
            <a:normAutofit/>
          </a:bodyPr>
          <a:lstStyle/>
          <a:p>
            <a:r>
              <a:rPr lang="fr-FR" sz="1100" dirty="0"/>
              <a:t>Conclusion</a:t>
            </a:r>
          </a:p>
          <a:p>
            <a:r>
              <a:rPr lang="fr-FR" sz="1100" dirty="0"/>
              <a:t>Bla </a:t>
            </a:r>
            <a:r>
              <a:rPr lang="fr-FR" sz="1100" dirty="0" err="1"/>
              <a:t>bla</a:t>
            </a:r>
            <a:r>
              <a:rPr lang="fr-FR" sz="1100" dirty="0"/>
              <a:t> </a:t>
            </a:r>
            <a:r>
              <a:rPr lang="fr-FR" sz="1100" dirty="0" err="1"/>
              <a:t>blas</a:t>
            </a:r>
            <a:endParaRPr lang="fr-FR" sz="1100" dirty="0"/>
          </a:p>
          <a:p>
            <a:r>
              <a:rPr lang="fr-FR" sz="1100" dirty="0"/>
              <a:t>Bla </a:t>
            </a:r>
            <a:r>
              <a:rPr lang="fr-FR" sz="1100" dirty="0" err="1"/>
              <a:t>bla</a:t>
            </a:r>
            <a:endParaRPr lang="fr-FR" sz="1100" dirty="0"/>
          </a:p>
          <a:p>
            <a:r>
              <a:rPr lang="fr-FR" sz="1100" dirty="0"/>
              <a:t>…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F332095B-AAC3-454B-9531-0E1673D65D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73" t="1088"/>
          <a:stretch/>
        </p:blipFill>
        <p:spPr>
          <a:xfrm>
            <a:off x="3879583" y="3045190"/>
            <a:ext cx="5581657" cy="3669939"/>
          </a:xfrm>
          <a:prstGeom prst="rect">
            <a:avLst/>
          </a:prstGeom>
        </p:spPr>
      </p:pic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12E5D585-30C3-460B-B3BC-A980031C8944}"/>
              </a:ext>
            </a:extLst>
          </p:cNvPr>
          <p:cNvCxnSpPr/>
          <p:nvPr/>
        </p:nvCxnSpPr>
        <p:spPr>
          <a:xfrm>
            <a:off x="1318260" y="2987040"/>
            <a:ext cx="9525000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91219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EE69886-0FF6-4174-9FB8-C9AF714D5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Source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E0FDD73-64F7-4DD4-94C7-9D647BCE66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FR" dirty="0"/>
              <a:t>Monde diplomatique: </a:t>
            </a:r>
            <a:r>
              <a:rPr lang="fr-FR" dirty="0">
                <a:hlinkClick r:id="rId2"/>
              </a:rPr>
              <a:t>https://www.monde-diplomatique.fr/publications/manuel_d_histoire_critique/a53168</a:t>
            </a:r>
            <a:endParaRPr lang="fr-FR" dirty="0"/>
          </a:p>
          <a:p>
            <a:r>
              <a:rPr lang="fr-FR" dirty="0"/>
              <a:t>Wikipédia - Krach boursier: </a:t>
            </a:r>
            <a:r>
              <a:rPr lang="fr-FR" dirty="0">
                <a:hlinkClick r:id="rId3"/>
              </a:rPr>
              <a:t>https://fr.wikipedia.org/wiki/Krach_de_1929</a:t>
            </a:r>
            <a:endParaRPr lang="fr-FR" dirty="0"/>
          </a:p>
          <a:p>
            <a:r>
              <a:rPr lang="fr-FR" dirty="0"/>
              <a:t>Fichier chronologiques: </a:t>
            </a:r>
            <a:r>
              <a:rPr lang="fr-FR" dirty="0">
                <a:hlinkClick r:id="rId4"/>
              </a:rPr>
              <a:t>https://github.com/HenraL/la_fin_de_la_paysanerie_en_france</a:t>
            </a:r>
            <a:endParaRPr lang="fr-FR" dirty="0"/>
          </a:p>
          <a:p>
            <a:r>
              <a:rPr lang="fr-FR" dirty="0"/>
              <a:t>Les femmes pendant la guerre: </a:t>
            </a:r>
            <a:r>
              <a:rPr lang="fr-FR" dirty="0">
                <a:hlinkClick r:id="rId5"/>
              </a:rPr>
              <a:t>http://www.cndp.fr/crdp-reims/memoire/bac/1GM/dossiers/femmes.htm</a:t>
            </a:r>
            <a:endParaRPr lang="fr-FR" dirty="0"/>
          </a:p>
          <a:p>
            <a:r>
              <a:rPr lang="fr-FR" dirty="0"/>
              <a:t>New York Stock exchange: Public Domain, </a:t>
            </a:r>
            <a:r>
              <a:rPr lang="fr-FR" dirty="0">
                <a:hlinkClick r:id="rId6"/>
              </a:rPr>
              <a:t>https://commons.wikimedia.org/w/index.php?curid=34091716</a:t>
            </a:r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154998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02E8E5-BB88-43E6-8D23-6C0FB8326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8967010-A7CB-4501-957A-6054EF5D6E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7D2E2E-C723-48C7-AEFF-46E900AE1426}"/>
              </a:ext>
            </a:extLst>
          </p:cNvPr>
          <p:cNvSpPr/>
          <p:nvPr/>
        </p:nvSpPr>
        <p:spPr>
          <a:xfrm>
            <a:off x="2141220" y="5657670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fr-FR" dirty="0">
              <a:solidFill>
                <a:srgbClr val="242021"/>
              </a:solidFill>
              <a:latin typeface="CorporateA-Regular"/>
            </a:endParaRPr>
          </a:p>
          <a:p>
            <a:endParaRPr lang="fr-FR" dirty="0">
              <a:solidFill>
                <a:srgbClr val="242021"/>
              </a:solidFill>
              <a:latin typeface="CorporateA-Regular"/>
            </a:endParaRPr>
          </a:p>
          <a:p>
            <a:r>
              <a:rPr lang="fr-FR" dirty="0">
                <a:solidFill>
                  <a:srgbClr val="242021"/>
                </a:solidFill>
                <a:latin typeface="CorporateA-Regular"/>
              </a:rPr>
              <a:t>Léon Lhermitte, </a:t>
            </a:r>
            <a:r>
              <a:rPr lang="fr-FR" b="1" dirty="0">
                <a:solidFill>
                  <a:srgbClr val="242021"/>
                </a:solidFill>
                <a:latin typeface="CorporateA-Bold"/>
              </a:rPr>
              <a:t>La paie des moissonneurs </a:t>
            </a:r>
            <a:r>
              <a:rPr lang="fr-FR" dirty="0">
                <a:solidFill>
                  <a:srgbClr val="242021"/>
                </a:solidFill>
                <a:latin typeface="CorporateA-Regular"/>
              </a:rPr>
              <a:t>(1882)</a:t>
            </a:r>
            <a:r>
              <a:rPr lang="fr-FR" dirty="0"/>
              <a:t> </a:t>
            </a:r>
            <a:br>
              <a:rPr lang="fr-FR" dirty="0"/>
            </a:br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C0D78304-29A2-4473-9703-91E3442169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6329" y="3676494"/>
            <a:ext cx="4212011" cy="3181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471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70">
            <a:extLst>
              <a:ext uri="{FF2B5EF4-FFF2-40B4-BE49-F238E27FC236}">
                <a16:creationId xmlns:a16="http://schemas.microsoft.com/office/drawing/2014/main" id="{96918796-2918-40D6-BE3A-4600C47FCD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3743501-B9BA-4E1F-B563-B43AC75C7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72747"/>
            <a:ext cx="10515600" cy="715556"/>
          </a:xfrm>
        </p:spPr>
        <p:txBody>
          <a:bodyPr>
            <a:normAutofit/>
          </a:bodyPr>
          <a:lstStyle/>
          <a:p>
            <a:pPr algn="ctr"/>
            <a:r>
              <a:rPr lang="fr-FR" sz="3500" b="1" dirty="0">
                <a:solidFill>
                  <a:schemeClr val="bg1"/>
                </a:solidFill>
              </a:rPr>
              <a:t>Introduction (1/2)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4521C25-6493-4026-BCB0-5128FC5194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766" y="1597390"/>
            <a:ext cx="11325148" cy="1705103"/>
          </a:xfrm>
          <a:ln>
            <a:solidFill>
              <a:schemeClr val="bg1"/>
            </a:solidFill>
          </a:ln>
        </p:spPr>
        <p:txBody>
          <a:bodyPr>
            <a:normAutofit lnSpcReduction="10000"/>
          </a:bodyPr>
          <a:lstStyle/>
          <a:p>
            <a:r>
              <a:rPr lang="fr-FR" sz="1200" dirty="0"/>
              <a:t>Paysannerie = terme qui regroupe l’ensemble des paysans</a:t>
            </a:r>
          </a:p>
          <a:p>
            <a:r>
              <a:rPr lang="fr-FR" sz="1200" dirty="0"/>
              <a:t>Paysans = Homme vivant à la campagne et du travaille de la terre</a:t>
            </a:r>
          </a:p>
          <a:p>
            <a:r>
              <a:rPr lang="fr-FR" sz="1200" dirty="0"/>
              <a:t>Fermiers, agriculteurs, cultivateurs = synonymes du mot paysan</a:t>
            </a:r>
          </a:p>
          <a:p>
            <a:r>
              <a:rPr lang="fr-FR" sz="1200" dirty="0"/>
              <a:t>Début XIXe, monde paysan = grande place dans la société française</a:t>
            </a:r>
          </a:p>
          <a:p>
            <a:r>
              <a:rPr lang="fr-FR" sz="1200" dirty="0"/>
              <a:t>Grande majorité des français sont paysans</a:t>
            </a:r>
          </a:p>
          <a:p>
            <a:r>
              <a:rPr lang="fr-FR" sz="1200" dirty="0"/>
              <a:t>Faible importance politique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238D46A-AA8B-473B-9D8E-867F6E45D6C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7" t="1569" r="4681" b="2618"/>
          <a:stretch/>
        </p:blipFill>
        <p:spPr bwMode="auto">
          <a:xfrm>
            <a:off x="437765" y="3429001"/>
            <a:ext cx="7753736" cy="3185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Graphique 5">
            <a:extLst>
              <a:ext uri="{FF2B5EF4-FFF2-40B4-BE49-F238E27FC236}">
                <a16:creationId xmlns:a16="http://schemas.microsoft.com/office/drawing/2014/main" id="{9EED801E-5443-424B-A819-1BB173FD3C6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45828718"/>
              </p:ext>
            </p:extLst>
          </p:nvPr>
        </p:nvGraphicFramePr>
        <p:xfrm>
          <a:off x="4351019" y="3349802"/>
          <a:ext cx="7564293" cy="33155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09D534C2-7FD8-4E1D-BCFE-BF6688B5BD3E}"/>
              </a:ext>
            </a:extLst>
          </p:cNvPr>
          <p:cNvCxnSpPr>
            <a:cxnSpLocks/>
          </p:cNvCxnSpPr>
          <p:nvPr/>
        </p:nvCxnSpPr>
        <p:spPr>
          <a:xfrm>
            <a:off x="524744" y="3253740"/>
            <a:ext cx="11017189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32203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5" name="Rectangle 84">
            <a:extLst>
              <a:ext uri="{FF2B5EF4-FFF2-40B4-BE49-F238E27FC236}">
                <a16:creationId xmlns:a16="http://schemas.microsoft.com/office/drawing/2014/main" id="{9B76D444-2756-434F-AE61-96D69830C1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3743501-B9BA-4E1F-B563-B43AC75C7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713232"/>
            <a:ext cx="5154168" cy="1197864"/>
          </a:xfrm>
        </p:spPr>
        <p:txBody>
          <a:bodyPr>
            <a:normAutofit/>
          </a:bodyPr>
          <a:lstStyle/>
          <a:p>
            <a:r>
              <a:rPr lang="fr-FR" b="1" dirty="0"/>
              <a:t>Introduction (2/2)</a:t>
            </a:r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EDF5FE34-0A41-407A-8D94-10FCF68F1D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475488" y="831087"/>
            <a:ext cx="0" cy="914400"/>
          </a:xfrm>
          <a:prstGeom prst="line">
            <a:avLst/>
          </a:prstGeom>
          <a:ln w="190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4521C25-6493-4026-BCB0-5128FC5194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2048256"/>
            <a:ext cx="5154168" cy="4123944"/>
          </a:xfrm>
        </p:spPr>
        <p:txBody>
          <a:bodyPr anchor="t">
            <a:normAutofit/>
          </a:bodyPr>
          <a:lstStyle/>
          <a:p>
            <a:r>
              <a:rPr lang="fr-FR" sz="1700" dirty="0"/>
              <a:t>Système agricole très fragile</a:t>
            </a:r>
          </a:p>
          <a:p>
            <a:pPr lvl="1"/>
            <a:r>
              <a:rPr lang="fr-FR" sz="1700" dirty="0"/>
              <a:t>Aléas  (météorologiques)</a:t>
            </a:r>
          </a:p>
          <a:p>
            <a:r>
              <a:rPr lang="fr-FR" sz="1700" dirty="0"/>
              <a:t>Économie agricole =</a:t>
            </a:r>
            <a:br>
              <a:rPr lang="fr-FR" sz="1700" dirty="0"/>
            </a:br>
            <a:r>
              <a:rPr lang="fr-FR" sz="1700" dirty="0"/>
              <a:t>juxtapositions de systèmes régionaux</a:t>
            </a:r>
          </a:p>
          <a:p>
            <a:r>
              <a:rPr lang="fr-FR" sz="1700" dirty="0"/>
              <a:t>Fin XIXe: révolution paysanne:</a:t>
            </a:r>
          </a:p>
          <a:p>
            <a:pPr lvl="1"/>
            <a:r>
              <a:rPr lang="fr-FR" sz="1700" dirty="0"/>
              <a:t>Agriculture modernisée</a:t>
            </a:r>
          </a:p>
          <a:p>
            <a:pPr lvl="1"/>
            <a:r>
              <a:rPr lang="fr-FR" sz="1700" dirty="0"/>
              <a:t>Marché agricole unifié</a:t>
            </a:r>
          </a:p>
          <a:p>
            <a:pPr lvl="1"/>
            <a:r>
              <a:rPr lang="fr-FR" sz="1700" dirty="0"/>
              <a:t>Plus d’ampleur sur la vie politique</a:t>
            </a:r>
          </a:p>
          <a:p>
            <a:r>
              <a:rPr lang="fr-FR" sz="1700" dirty="0"/>
              <a:t>Début XXe</a:t>
            </a:r>
          </a:p>
          <a:p>
            <a:pPr lvl="1"/>
            <a:r>
              <a:rPr lang="fr-FR" sz="1800" dirty="0"/>
              <a:t>La paysannerie semble entrer dans</a:t>
            </a:r>
            <a:br>
              <a:rPr lang="fr-FR" sz="1800" dirty="0"/>
            </a:br>
            <a:r>
              <a:rPr lang="fr-FR" sz="1800" dirty="0"/>
              <a:t>une phase de déclin</a:t>
            </a:r>
          </a:p>
          <a:p>
            <a:r>
              <a:rPr lang="fr-FR" sz="1700" dirty="0"/>
              <a:t>Raison du déclin?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958DAF59-F312-44B0-B4B2-7333715A9A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045" r="23272"/>
          <a:stretch/>
        </p:blipFill>
        <p:spPr>
          <a:xfrm>
            <a:off x="6696891" y="10"/>
            <a:ext cx="5495109" cy="6857990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C433610E-C019-47EE-8034-A068EFF5DE32}"/>
              </a:ext>
            </a:extLst>
          </p:cNvPr>
          <p:cNvSpPr txBox="1"/>
          <p:nvPr/>
        </p:nvSpPr>
        <p:spPr>
          <a:xfrm>
            <a:off x="7071360" y="6580991"/>
            <a:ext cx="5044440" cy="276999"/>
          </a:xfrm>
          <a:prstGeom prst="rect">
            <a:avLst/>
          </a:prstGeom>
          <a:solidFill>
            <a:srgbClr val="7F7F7F">
              <a:alpha val="41176"/>
            </a:srgbClr>
          </a:solidFill>
        </p:spPr>
        <p:txBody>
          <a:bodyPr wrap="square" rtlCol="0">
            <a:spAutoFit/>
          </a:bodyPr>
          <a:lstStyle/>
          <a:p>
            <a:r>
              <a:rPr lang="fr-FR" sz="1200" b="1" dirty="0"/>
              <a:t>L’Entre-deux-guerres : arrivée des premières machines pour aider au battage</a:t>
            </a:r>
            <a:r>
              <a:rPr lang="fr-FR" sz="1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452195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C799903-48D5-4A31-A1A2-541072D977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Freeform: Shape 15">
            <a:extLst>
              <a:ext uri="{FF2B5EF4-FFF2-40B4-BE49-F238E27FC236}">
                <a16:creationId xmlns:a16="http://schemas.microsoft.com/office/drawing/2014/main" id="{8EFFF109-FC58-4FD3-BE05-9775A1310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818889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508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8" name="Freeform: Shape 17">
            <a:extLst>
              <a:ext uri="{FF2B5EF4-FFF2-40B4-BE49-F238E27FC236}">
                <a16:creationId xmlns:a16="http://schemas.microsoft.com/office/drawing/2014/main" id="{E1B96AD6-92A9-4273-A62B-96A1C3E0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811477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441A37E-8A27-410F-B775-81F25A509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2" y="1161288"/>
            <a:ext cx="3602736" cy="4526280"/>
          </a:xfrm>
        </p:spPr>
        <p:txBody>
          <a:bodyPr>
            <a:normAutofit/>
          </a:bodyPr>
          <a:lstStyle/>
          <a:p>
            <a:pPr marL="571500" indent="-571500">
              <a:buFont typeface="+mj-lt"/>
              <a:buAutoNum type="romanUcPeriod"/>
            </a:pPr>
            <a:r>
              <a:rPr lang="fr-FR" sz="4000" dirty="0"/>
              <a:t>Des paysans en difficulté </a:t>
            </a:r>
            <a:br>
              <a:rPr lang="fr-FR" sz="4000" dirty="0"/>
            </a:br>
            <a:r>
              <a:rPr lang="fr-FR" sz="4000" dirty="0"/>
              <a:t>à l'aube du XXe siècle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102049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10495D2-BD44-4551-9E8F-1609A36FE1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4149" y="932688"/>
            <a:ext cx="5531031" cy="4992624"/>
          </a:xfrm>
        </p:spPr>
        <p:txBody>
          <a:bodyPr anchor="ctr">
            <a:normAutofit/>
          </a:bodyPr>
          <a:lstStyle/>
          <a:p>
            <a:pPr marL="971550" lvl="1" indent="-514350">
              <a:buFont typeface="+mj-lt"/>
              <a:buAutoNum type="alphaLcPeriod"/>
            </a:pPr>
            <a:r>
              <a:rPr lang="fr-FR" sz="3200" b="1" dirty="0"/>
              <a:t>La mécanisation du secteur agricole </a:t>
            </a:r>
          </a:p>
          <a:p>
            <a:pPr marL="971550" lvl="1" indent="-514350">
              <a:buFont typeface="+mj-lt"/>
              <a:buAutoNum type="alphaLcPeriod"/>
            </a:pPr>
            <a:r>
              <a:rPr lang="fr-FR" sz="3200" dirty="0"/>
              <a:t>La domination des villes sur les campagnes </a:t>
            </a:r>
          </a:p>
          <a:p>
            <a:pPr marL="971550" lvl="1" indent="-514350">
              <a:buFont typeface="+mj-lt"/>
              <a:buAutoNum type="alphaLcPeriod"/>
            </a:pPr>
            <a:r>
              <a:rPr lang="fr-FR" sz="3200" dirty="0"/>
              <a:t>Les espaces ruraux à l'écart des aires urbaines</a:t>
            </a:r>
          </a:p>
        </p:txBody>
      </p:sp>
    </p:spTree>
    <p:extLst>
      <p:ext uri="{BB962C8B-B14F-4D97-AF65-F5344CB8AC3E}">
        <p14:creationId xmlns:p14="http://schemas.microsoft.com/office/powerpoint/2010/main" val="41102164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6918796-2918-40D6-BE3A-4600C47FCD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DA2ED92-CBCF-422D-9634-BF9BFD7C29AD}"/>
              </a:ext>
            </a:extLst>
          </p:cNvPr>
          <p:cNvSpPr/>
          <p:nvPr/>
        </p:nvSpPr>
        <p:spPr>
          <a:xfrm>
            <a:off x="0" y="304800"/>
            <a:ext cx="12192000" cy="346952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E9BF1E8-6223-4341-BB69-FC6366E444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4178" y="1597390"/>
            <a:ext cx="10819622" cy="1481092"/>
          </a:xfrm>
          <a:ln>
            <a:solidFill>
              <a:schemeClr val="bg1"/>
            </a:solidFill>
          </a:ln>
        </p:spPr>
        <p:txBody>
          <a:bodyPr>
            <a:normAutofit/>
          </a:bodyPr>
          <a:lstStyle/>
          <a:p>
            <a:r>
              <a:rPr lang="fr-FR" sz="1800" dirty="0"/>
              <a:t>Situation en France très </a:t>
            </a:r>
            <a:r>
              <a:rPr lang="fr-FR" sz="1800" dirty="0" err="1"/>
              <a:t>maucaise</a:t>
            </a:r>
            <a:endParaRPr lang="fr-FR" sz="1800" dirty="0"/>
          </a:p>
          <a:p>
            <a:r>
              <a:rPr lang="fr-FR" sz="1800" dirty="0" err="1"/>
              <a:t>Xxe</a:t>
            </a:r>
            <a:r>
              <a:rPr lang="fr-FR" sz="1800" dirty="0"/>
              <a:t> siècle</a:t>
            </a:r>
          </a:p>
          <a:p>
            <a:r>
              <a:rPr lang="fr-FR" sz="1800" dirty="0"/>
              <a:t>Bla </a:t>
            </a:r>
            <a:r>
              <a:rPr lang="fr-FR" sz="1800" dirty="0" err="1"/>
              <a:t>bla</a:t>
            </a:r>
            <a:endParaRPr lang="fr-FR" sz="1800" dirty="0"/>
          </a:p>
          <a:p>
            <a:r>
              <a:rPr lang="fr-FR" sz="1800" dirty="0"/>
              <a:t>…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F332095B-AAC3-454B-9531-0E1673D65D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73" t="1088"/>
          <a:stretch/>
        </p:blipFill>
        <p:spPr>
          <a:xfrm>
            <a:off x="4463325" y="3429000"/>
            <a:ext cx="4997915" cy="3286129"/>
          </a:xfrm>
          <a:prstGeom prst="rect">
            <a:avLst/>
          </a:prstGeom>
        </p:spPr>
      </p:pic>
      <p:sp>
        <p:nvSpPr>
          <p:cNvPr id="10" name="Titre 1">
            <a:extLst>
              <a:ext uri="{FF2B5EF4-FFF2-40B4-BE49-F238E27FC236}">
                <a16:creationId xmlns:a16="http://schemas.microsoft.com/office/drawing/2014/main" id="{441EA064-E19C-4B63-BA33-E3CEC01C14F8}"/>
              </a:ext>
            </a:extLst>
          </p:cNvPr>
          <p:cNvSpPr txBox="1">
            <a:spLocks/>
          </p:cNvSpPr>
          <p:nvPr/>
        </p:nvSpPr>
        <p:spPr>
          <a:xfrm>
            <a:off x="838200" y="304800"/>
            <a:ext cx="10515600" cy="10835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3500" b="1" dirty="0">
                <a:solidFill>
                  <a:schemeClr val="bg1"/>
                </a:solidFill>
              </a:rPr>
              <a:t>I. Des paysans en difficulté à l’aube du XXe siècle</a:t>
            </a:r>
            <a:br>
              <a:rPr lang="fr-FR" sz="3500" b="1" dirty="0">
                <a:solidFill>
                  <a:schemeClr val="bg1"/>
                </a:solidFill>
              </a:rPr>
            </a:br>
            <a:r>
              <a:rPr lang="fr-FR" sz="3500" b="1" dirty="0">
                <a:solidFill>
                  <a:schemeClr val="bg1"/>
                </a:solidFill>
              </a:rPr>
              <a:t>  </a:t>
            </a:r>
            <a:r>
              <a:rPr lang="fr-FR" sz="33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a. La mécanisation du secteur agricole </a:t>
            </a:r>
            <a:r>
              <a:rPr lang="fr-FR" sz="3300" b="1" dirty="0"/>
              <a:t>……………</a:t>
            </a:r>
            <a:endParaRPr lang="fr-FR" sz="3500" b="1" dirty="0"/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B0C8BFE7-31CF-4EE8-939F-E9699E426184}"/>
              </a:ext>
            </a:extLst>
          </p:cNvPr>
          <p:cNvCxnSpPr>
            <a:cxnSpLocks/>
          </p:cNvCxnSpPr>
          <p:nvPr/>
        </p:nvCxnSpPr>
        <p:spPr>
          <a:xfrm>
            <a:off x="524744" y="3253740"/>
            <a:ext cx="11017189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33040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C799903-48D5-4A31-A1A2-541072D977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8EFFF109-FC58-4FD3-BE05-9775A1310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818889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508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E1B96AD6-92A9-4273-A62B-96A1C3E0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811477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441A37E-8A27-410F-B775-81F25A509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2" y="1161288"/>
            <a:ext cx="3602736" cy="4526280"/>
          </a:xfrm>
        </p:spPr>
        <p:txBody>
          <a:bodyPr>
            <a:normAutofit/>
          </a:bodyPr>
          <a:lstStyle/>
          <a:p>
            <a:pPr marL="571500" indent="-571500">
              <a:buFont typeface="+mj-lt"/>
              <a:buAutoNum type="romanUcPeriod"/>
            </a:pPr>
            <a:r>
              <a:rPr lang="fr-FR" sz="4000" dirty="0"/>
              <a:t>Des paysans en difficulté </a:t>
            </a:r>
            <a:br>
              <a:rPr lang="fr-FR" sz="4000" dirty="0"/>
            </a:br>
            <a:r>
              <a:rPr lang="fr-FR" sz="4000" dirty="0"/>
              <a:t>à l'aube du XXe siècle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102049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10495D2-BD44-4551-9E8F-1609A36FE1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4149" y="932688"/>
            <a:ext cx="5477691" cy="4992624"/>
          </a:xfrm>
        </p:spPr>
        <p:txBody>
          <a:bodyPr anchor="ctr">
            <a:normAutofit/>
          </a:bodyPr>
          <a:lstStyle/>
          <a:p>
            <a:pPr marL="971550" lvl="1" indent="-514350">
              <a:buFont typeface="+mj-lt"/>
              <a:buAutoNum type="alphaLcPeriod"/>
            </a:pPr>
            <a:r>
              <a:rPr lang="fr-FR" sz="3200" dirty="0"/>
              <a:t>La mécanisation du secteur agricole </a:t>
            </a:r>
          </a:p>
          <a:p>
            <a:pPr marL="971550" lvl="1" indent="-514350">
              <a:buFont typeface="+mj-lt"/>
              <a:buAutoNum type="alphaLcPeriod"/>
            </a:pPr>
            <a:r>
              <a:rPr lang="fr-FR" sz="3200" b="1" dirty="0"/>
              <a:t>La domination des villes sur les campagnes </a:t>
            </a:r>
          </a:p>
          <a:p>
            <a:pPr marL="971550" lvl="1" indent="-514350">
              <a:buFont typeface="+mj-lt"/>
              <a:buAutoNum type="alphaLcPeriod"/>
            </a:pPr>
            <a:r>
              <a:rPr lang="fr-FR" sz="3200" dirty="0"/>
              <a:t>Les espaces ruraux à l'écart des aires urbaines</a:t>
            </a:r>
          </a:p>
        </p:txBody>
      </p:sp>
    </p:spTree>
    <p:extLst>
      <p:ext uri="{BB962C8B-B14F-4D97-AF65-F5344CB8AC3E}">
        <p14:creationId xmlns:p14="http://schemas.microsoft.com/office/powerpoint/2010/main" val="35733858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6918796-2918-40D6-BE3A-4600C47FCD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6D6D64A-B286-4581-8722-AD936E0516F7}"/>
              </a:ext>
            </a:extLst>
          </p:cNvPr>
          <p:cNvSpPr/>
          <p:nvPr/>
        </p:nvSpPr>
        <p:spPr>
          <a:xfrm>
            <a:off x="0" y="304800"/>
            <a:ext cx="12192000" cy="346952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EF5522C-BC11-48BD-8D1E-BEC273266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4800"/>
            <a:ext cx="10515600" cy="1083503"/>
          </a:xfrm>
        </p:spPr>
        <p:txBody>
          <a:bodyPr>
            <a:normAutofit/>
          </a:bodyPr>
          <a:lstStyle/>
          <a:p>
            <a:pPr algn="ctr"/>
            <a:r>
              <a:rPr lang="fr-FR" sz="3500" b="1" dirty="0">
                <a:solidFill>
                  <a:schemeClr val="bg1"/>
                </a:solidFill>
              </a:rPr>
              <a:t>I. Des paysans en difficulté à l’aube du XXe siècle</a:t>
            </a:r>
            <a:br>
              <a:rPr lang="fr-FR" sz="3500" b="1" dirty="0">
                <a:solidFill>
                  <a:schemeClr val="bg1"/>
                </a:solidFill>
              </a:rPr>
            </a:br>
            <a:r>
              <a:rPr lang="fr-FR" sz="35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 </a:t>
            </a:r>
            <a:r>
              <a:rPr lang="fr-FR" sz="33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b. La domination des villes sur les campagnes </a:t>
            </a:r>
            <a:r>
              <a:rPr lang="fr-FR" sz="3300" b="1" dirty="0"/>
              <a:t>…...</a:t>
            </a:r>
            <a:endParaRPr lang="fr-FR" sz="3500" b="1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E9BF1E8-6223-4341-BB69-FC6366E444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4278" y="1597390"/>
            <a:ext cx="9428972" cy="1367752"/>
          </a:xfrm>
          <a:ln>
            <a:solidFill>
              <a:schemeClr val="bg1"/>
            </a:solidFill>
          </a:ln>
        </p:spPr>
        <p:txBody>
          <a:bodyPr>
            <a:noAutofit/>
          </a:bodyPr>
          <a:lstStyle/>
          <a:p>
            <a:r>
              <a:rPr lang="fr-FR" sz="1800" dirty="0"/>
              <a:t>Situation en France très </a:t>
            </a:r>
            <a:r>
              <a:rPr lang="fr-FR" sz="1800" dirty="0" err="1"/>
              <a:t>maucaise</a:t>
            </a:r>
            <a:endParaRPr lang="fr-FR" sz="1800" dirty="0"/>
          </a:p>
          <a:p>
            <a:r>
              <a:rPr lang="fr-FR" sz="1800" dirty="0" err="1"/>
              <a:t>Xxe</a:t>
            </a:r>
            <a:r>
              <a:rPr lang="fr-FR" sz="1800" dirty="0"/>
              <a:t> siècle</a:t>
            </a:r>
          </a:p>
          <a:p>
            <a:r>
              <a:rPr lang="fr-FR" sz="1800" dirty="0"/>
              <a:t>Bla </a:t>
            </a:r>
            <a:r>
              <a:rPr lang="fr-FR" sz="1800" dirty="0" err="1"/>
              <a:t>bla</a:t>
            </a:r>
            <a:endParaRPr lang="fr-FR" sz="1800" dirty="0"/>
          </a:p>
          <a:p>
            <a:r>
              <a:rPr lang="fr-FR" sz="1800" dirty="0"/>
              <a:t>…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F332095B-AAC3-454B-9531-0E1673D65D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73" t="1088"/>
          <a:stretch/>
        </p:blipFill>
        <p:spPr>
          <a:xfrm>
            <a:off x="3879583" y="3669618"/>
            <a:ext cx="4631957" cy="3045511"/>
          </a:xfrm>
          <a:prstGeom prst="rect">
            <a:avLst/>
          </a:prstGeom>
        </p:spPr>
      </p:pic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734F1146-4C94-4414-90F1-40ED089FC8C0}"/>
              </a:ext>
            </a:extLst>
          </p:cNvPr>
          <p:cNvCxnSpPr>
            <a:cxnSpLocks/>
          </p:cNvCxnSpPr>
          <p:nvPr/>
        </p:nvCxnSpPr>
        <p:spPr>
          <a:xfrm>
            <a:off x="524744" y="3253740"/>
            <a:ext cx="11017189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01227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C799903-48D5-4A31-A1A2-541072D977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8EFFF109-FC58-4FD3-BE05-9775A1310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818889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508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E1B96AD6-92A9-4273-A62B-96A1C3E0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811477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441A37E-8A27-410F-B775-81F25A509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2" y="1161288"/>
            <a:ext cx="3602736" cy="4526280"/>
          </a:xfrm>
        </p:spPr>
        <p:txBody>
          <a:bodyPr>
            <a:normAutofit/>
          </a:bodyPr>
          <a:lstStyle/>
          <a:p>
            <a:pPr marL="571500" indent="-571500">
              <a:buFont typeface="+mj-lt"/>
              <a:buAutoNum type="romanUcPeriod"/>
            </a:pPr>
            <a:r>
              <a:rPr lang="fr-FR" sz="4000" dirty="0"/>
              <a:t>Des paysans en difficulté </a:t>
            </a:r>
            <a:br>
              <a:rPr lang="fr-FR" sz="4000" dirty="0"/>
            </a:br>
            <a:r>
              <a:rPr lang="fr-FR" sz="4000" dirty="0"/>
              <a:t>à l'aube du XXe siècle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102049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10495D2-BD44-4551-9E8F-1609A36FE1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4149" y="932688"/>
            <a:ext cx="5218611" cy="4992624"/>
          </a:xfrm>
        </p:spPr>
        <p:txBody>
          <a:bodyPr anchor="ctr">
            <a:normAutofit/>
          </a:bodyPr>
          <a:lstStyle/>
          <a:p>
            <a:pPr marL="971550" lvl="1" indent="-514350">
              <a:buFont typeface="+mj-lt"/>
              <a:buAutoNum type="alphaLcPeriod"/>
            </a:pPr>
            <a:r>
              <a:rPr lang="fr-FR" sz="3200" dirty="0"/>
              <a:t>La mécanisation du secteur agricole </a:t>
            </a:r>
          </a:p>
          <a:p>
            <a:pPr marL="971550" lvl="1" indent="-514350">
              <a:buFont typeface="+mj-lt"/>
              <a:buAutoNum type="alphaLcPeriod"/>
            </a:pPr>
            <a:r>
              <a:rPr lang="fr-FR" sz="3200" dirty="0"/>
              <a:t>La domination des villes sur les campagnes </a:t>
            </a:r>
          </a:p>
          <a:p>
            <a:pPr marL="971550" lvl="1" indent="-514350">
              <a:buFont typeface="+mj-lt"/>
              <a:buAutoNum type="alphaLcPeriod"/>
            </a:pPr>
            <a:r>
              <a:rPr lang="fr-FR" sz="2850" b="1" dirty="0"/>
              <a:t>Les espaces ruraux à l'écart des aires urbaines</a:t>
            </a:r>
          </a:p>
        </p:txBody>
      </p:sp>
    </p:spTree>
    <p:extLst>
      <p:ext uri="{BB962C8B-B14F-4D97-AF65-F5344CB8AC3E}">
        <p14:creationId xmlns:p14="http://schemas.microsoft.com/office/powerpoint/2010/main" val="1751412241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892</Words>
  <Application>Microsoft Office PowerPoint</Application>
  <PresentationFormat>Grand écran</PresentationFormat>
  <Paragraphs>136</Paragraphs>
  <Slides>22</Slides>
  <Notes>3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22</vt:i4>
      </vt:variant>
    </vt:vector>
  </HeadingPairs>
  <TitlesOfParts>
    <vt:vector size="29" baseType="lpstr">
      <vt:lpstr>Arial</vt:lpstr>
      <vt:lpstr>Calibri</vt:lpstr>
      <vt:lpstr>Calibri Light</vt:lpstr>
      <vt:lpstr>CorporateA-Bold</vt:lpstr>
      <vt:lpstr>CorporateA-Regular</vt:lpstr>
      <vt:lpstr>Times New Roman</vt:lpstr>
      <vt:lpstr>Thème Office</vt:lpstr>
      <vt:lpstr>La fin de la paysannerie en France au XXe</vt:lpstr>
      <vt:lpstr>Sommaire</vt:lpstr>
      <vt:lpstr>Introduction (1/2)</vt:lpstr>
      <vt:lpstr>Introduction (2/2)</vt:lpstr>
      <vt:lpstr>Des paysans en difficulté  à l'aube du XXe siècle</vt:lpstr>
      <vt:lpstr>Présentation PowerPoint</vt:lpstr>
      <vt:lpstr>Des paysans en difficulté  à l'aube du XXe siècle</vt:lpstr>
      <vt:lpstr>I. Des paysans en difficulté à l’aube du XXe siècle   b. La domination des villes sur les campagnes …...</vt:lpstr>
      <vt:lpstr>Des paysans en difficulté  à l'aube du XXe siècle</vt:lpstr>
      <vt:lpstr>Présentation PowerPoint</vt:lpstr>
      <vt:lpstr>II. L’industrie a tout mécanisé</vt:lpstr>
      <vt:lpstr>L’industrie a tout mécanisé</vt:lpstr>
      <vt:lpstr>III. L’impact de la guerre de 14-18 et du krach boursier</vt:lpstr>
      <vt:lpstr>III. L’impacte de la guerre de 14-18 et du Krach boursier      a. La guerre de 14-18……………………………………………………..</vt:lpstr>
      <vt:lpstr>III. L’impact de la guerre de 14-18 et du krach boursier</vt:lpstr>
      <vt:lpstr>III. L’impacte de la guerre de 14-18 et du Krach boursier      b. L’après guerre (1919-1931)  (1/2)… ………………………….</vt:lpstr>
      <vt:lpstr>III. L’impacte de la guerre de 14-18 et du Krach boursier      b. L’après guerre (1919-1931) (2/2)  …………………………….</vt:lpstr>
      <vt:lpstr>III. L’impact de la guerre de 14-18 et du krach boursier</vt:lpstr>
      <vt:lpstr>III. L’impacte de la guerre de 14 et du Krach boursier c. Le Krach boursier ……………………………………….</vt:lpstr>
      <vt:lpstr>Conclusion</vt:lpstr>
      <vt:lpstr>Source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 fin de la paysannerie en France au XXe</dc:title>
  <dc:creator>Henry Letellier</dc:creator>
  <cp:lastModifiedBy>Henry Letellier</cp:lastModifiedBy>
  <cp:revision>6</cp:revision>
  <dcterms:created xsi:type="dcterms:W3CDTF">2020-05-05T20:50:42Z</dcterms:created>
  <dcterms:modified xsi:type="dcterms:W3CDTF">2020-05-05T21:46:01Z</dcterms:modified>
</cp:coreProperties>
</file>